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
  </p:notesMasterIdLst>
  <p:sldIdLst>
    <p:sldId id="257" r:id="rId2"/>
    <p:sldId id="258"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44"/>
    <p:restoredTop sz="94694"/>
  </p:normalViewPr>
  <p:slideViewPr>
    <p:cSldViewPr snapToGrid="0">
      <p:cViewPr>
        <p:scale>
          <a:sx n="60" d="100"/>
          <a:sy n="60" d="100"/>
        </p:scale>
        <p:origin x="2081"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DF48A-FD36-2741-B8F4-FE7701177D06}"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8468D-57B1-EC44-8694-CA9A5987987F}" type="slidenum">
              <a:rPr kumimoji="1" lang="ja-JP" altLang="en-US" smtClean="0"/>
              <a:t>‹#›</a:t>
            </a:fld>
            <a:endParaRPr kumimoji="1" lang="ja-JP" altLang="en-US"/>
          </a:p>
        </p:txBody>
      </p:sp>
    </p:spTree>
    <p:extLst>
      <p:ext uri="{BB962C8B-B14F-4D97-AF65-F5344CB8AC3E}">
        <p14:creationId xmlns:p14="http://schemas.microsoft.com/office/powerpoint/2010/main" val="287549590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45009-8C66-A22D-8D6B-21436E8622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7AC3C37-0B77-AB0E-65F8-845DE78AB4B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166E375-2AD0-271A-C61D-4C891F8CD01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32B4918-6ED3-3F30-C0C5-3B32B7B00171}"/>
              </a:ext>
            </a:extLst>
          </p:cNvPr>
          <p:cNvSpPr>
            <a:spLocks noGrp="1"/>
          </p:cNvSpPr>
          <p:nvPr>
            <p:ph type="sldNum" sz="quarter" idx="5"/>
          </p:nvPr>
        </p:nvSpPr>
        <p:spPr/>
        <p:txBody>
          <a:bodyPr/>
          <a:lstStyle/>
          <a:p>
            <a:fld id="{AFB8468D-57B1-EC44-8694-CA9A5987987F}" type="slidenum">
              <a:rPr kumimoji="1" lang="ja-JP" altLang="en-US" smtClean="0"/>
              <a:t>1</a:t>
            </a:fld>
            <a:endParaRPr kumimoji="1" lang="ja-JP" altLang="en-US"/>
          </a:p>
        </p:txBody>
      </p:sp>
    </p:spTree>
    <p:extLst>
      <p:ext uri="{BB962C8B-B14F-4D97-AF65-F5344CB8AC3E}">
        <p14:creationId xmlns:p14="http://schemas.microsoft.com/office/powerpoint/2010/main" val="78900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C1EE9-D393-BE06-3F01-3F9719D338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DF47F2F-61A4-52FF-D5B4-A1DE62A4D18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F19B75C-532E-FDE5-9C08-18F9D407B7F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7AAA143-6751-D88B-16BD-1BD523D27523}"/>
              </a:ext>
            </a:extLst>
          </p:cNvPr>
          <p:cNvSpPr>
            <a:spLocks noGrp="1"/>
          </p:cNvSpPr>
          <p:nvPr>
            <p:ph type="sldNum" sz="quarter" idx="5"/>
          </p:nvPr>
        </p:nvSpPr>
        <p:spPr/>
        <p:txBody>
          <a:bodyPr/>
          <a:lstStyle/>
          <a:p>
            <a:fld id="{AFB8468D-57B1-EC44-8694-CA9A5987987F}" type="slidenum">
              <a:rPr kumimoji="1" lang="ja-JP" altLang="en-US" smtClean="0"/>
              <a:t>2</a:t>
            </a:fld>
            <a:endParaRPr kumimoji="1" lang="ja-JP" altLang="en-US"/>
          </a:p>
        </p:txBody>
      </p:sp>
    </p:spTree>
    <p:extLst>
      <p:ext uri="{BB962C8B-B14F-4D97-AF65-F5344CB8AC3E}">
        <p14:creationId xmlns:p14="http://schemas.microsoft.com/office/powerpoint/2010/main" val="2752160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70443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図 7" descr="背景パターン&#10;&#10;AI 生成コンテンツは誤りを含む可能性があります。">
            <a:extLst>
              <a:ext uri="{FF2B5EF4-FFF2-40B4-BE49-F238E27FC236}">
                <a16:creationId xmlns:a16="http://schemas.microsoft.com/office/drawing/2014/main" id="{2C17627B-CD7E-4141-23C1-CEFDFBF98696}"/>
              </a:ext>
            </a:extLst>
          </p:cNvPr>
          <p:cNvPicPr>
            <a:picLocks noChangeAspect="1"/>
          </p:cNvPicPr>
          <p:nvPr userDrawn="1"/>
        </p:nvPicPr>
        <p:blipFill>
          <a:blip r:embed="rId3"/>
          <a:stretch>
            <a:fillRect/>
          </a:stretch>
        </p:blipFill>
        <p:spPr>
          <a:xfrm>
            <a:off x="4390" y="0"/>
            <a:ext cx="6849219" cy="9906000"/>
          </a:xfrm>
          <a:prstGeom prst="rect">
            <a:avLst/>
          </a:prstGeom>
        </p:spPr>
      </p:pic>
    </p:spTree>
    <p:extLst>
      <p:ext uri="{BB962C8B-B14F-4D97-AF65-F5344CB8AC3E}">
        <p14:creationId xmlns:p14="http://schemas.microsoft.com/office/powerpoint/2010/main" val="388605937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www.nakakoma-yaku.jp/"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CB4EA-C91E-F4CA-2DA9-AAFDBD976DBB}"/>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21C521A3-25D1-06D6-E9AC-9E3BBD2C47F1}"/>
              </a:ext>
            </a:extLst>
          </p:cNvPr>
          <p:cNvSpPr txBox="1"/>
          <p:nvPr/>
        </p:nvSpPr>
        <p:spPr>
          <a:xfrm>
            <a:off x="129309" y="245902"/>
            <a:ext cx="6593038" cy="9848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第</a:t>
            </a:r>
            <a:r>
              <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69</a:t>
            </a: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回中巨摩東薬剤師会学術研修会</a:t>
            </a:r>
            <a:endPar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【Web</a:t>
            </a: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開催</a:t>
            </a:r>
            <a:r>
              <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a:t>
            </a: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a:t>
            </a:r>
            <a:r>
              <a:rPr kumimoji="0" lang="ja-JP" altLang="en-US" sz="30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　</a:t>
            </a:r>
            <a:endParaRPr kumimoji="1" lang="ja-JP" altLang="en-US" sz="30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Corbel" panose="020B0503020204020204"/>
              <a:ea typeface="ＭＳ ゴシック" panose="020B0609070205080204" pitchFamily="49" charset="-128"/>
              <a:cs typeface="+mn-cs"/>
            </a:endParaRPr>
          </a:p>
        </p:txBody>
      </p:sp>
      <p:sp>
        <p:nvSpPr>
          <p:cNvPr id="13" name="テキスト ボックス 12">
            <a:extLst>
              <a:ext uri="{FF2B5EF4-FFF2-40B4-BE49-F238E27FC236}">
                <a16:creationId xmlns:a16="http://schemas.microsoft.com/office/drawing/2014/main" id="{957CA129-3B25-9294-D42D-6FEE3B6953BA}"/>
              </a:ext>
            </a:extLst>
          </p:cNvPr>
          <p:cNvSpPr txBox="1"/>
          <p:nvPr/>
        </p:nvSpPr>
        <p:spPr>
          <a:xfrm>
            <a:off x="395277" y="8873026"/>
            <a:ext cx="6080140" cy="400110"/>
          </a:xfrm>
          <a:prstGeom prst="rect">
            <a:avLst/>
          </a:prstGeom>
          <a:noFill/>
        </p:spPr>
        <p:txBody>
          <a:bodyPr wrap="square" rtlCol="0">
            <a:spAutoFit/>
          </a:bodyPr>
          <a:lstStyle/>
          <a:p>
            <a:r>
              <a:rPr kumimoji="1" lang="ja-JP" altLang="en-US" sz="1000" dirty="0">
                <a:latin typeface="Meiryo UI" panose="020B0604030504040204" pitchFamily="34" charset="-128"/>
                <a:ea typeface="Meiryo UI" panose="020B0604030504040204" pitchFamily="34" charset="-128"/>
              </a:rPr>
              <a:t>本講演会にて発表されます弊社医薬品に関して、効能又は効果、用法及び用量、警告及び禁忌を含む注意事項等情報等は製品の電子添文をご参照ください。</a:t>
            </a:r>
          </a:p>
        </p:txBody>
      </p:sp>
      <p:sp>
        <p:nvSpPr>
          <p:cNvPr id="15" name="テキスト ボックス 14">
            <a:extLst>
              <a:ext uri="{FF2B5EF4-FFF2-40B4-BE49-F238E27FC236}">
                <a16:creationId xmlns:a16="http://schemas.microsoft.com/office/drawing/2014/main" id="{1BD0B511-2F4A-844F-C338-600AA7869D10}"/>
              </a:ext>
            </a:extLst>
          </p:cNvPr>
          <p:cNvSpPr txBox="1"/>
          <p:nvPr/>
        </p:nvSpPr>
        <p:spPr>
          <a:xfrm>
            <a:off x="184245" y="9385838"/>
            <a:ext cx="6538102" cy="307777"/>
          </a:xfrm>
          <a:prstGeom prst="rect">
            <a:avLst/>
          </a:prstGeom>
          <a:noFill/>
        </p:spPr>
        <p:txBody>
          <a:bodyPr wrap="square" rtlCol="0">
            <a:spAutoFit/>
          </a:bodyPr>
          <a:lstStyle/>
          <a:p>
            <a:pPr algn="ctr"/>
            <a:r>
              <a:rPr kumimoji="1" lang="ja-JP" altLang="en-US" sz="1400" dirty="0">
                <a:latin typeface="Meiryo UI" panose="020B0604030504040204" pitchFamily="34" charset="-128"/>
                <a:ea typeface="Meiryo UI" panose="020B0604030504040204" pitchFamily="34" charset="-128"/>
              </a:rPr>
              <a:t>　共催：</a:t>
            </a:r>
            <a:r>
              <a:rPr kumimoji="1" lang="zh-TW" altLang="en-US" sz="1400" dirty="0">
                <a:latin typeface="Meiryo UI" panose="020B0604030504040204" pitchFamily="34" charset="-128"/>
                <a:ea typeface="Meiryo UI" panose="020B0604030504040204" pitchFamily="34" charset="-128"/>
              </a:rPr>
              <a:t>中巨摩東薬剤師会 </a:t>
            </a:r>
            <a:r>
              <a:rPr kumimoji="1" lang="en-US" altLang="zh-TW" sz="1400" dirty="0">
                <a:latin typeface="Meiryo UI" panose="020B0604030504040204" pitchFamily="34" charset="-128"/>
                <a:ea typeface="Meiryo UI" panose="020B0604030504040204" pitchFamily="34" charset="-128"/>
              </a:rPr>
              <a:t>/ </a:t>
            </a:r>
            <a:r>
              <a:rPr kumimoji="1" lang="ja-JP" altLang="en-US" sz="1400" dirty="0">
                <a:latin typeface="Meiryo UI" panose="020B0604030504040204" pitchFamily="34" charset="-128"/>
                <a:ea typeface="Meiryo UI" panose="020B0604030504040204" pitchFamily="34" charset="-128"/>
              </a:rPr>
              <a:t>キッセイ薬品工業株式会社</a:t>
            </a:r>
          </a:p>
        </p:txBody>
      </p:sp>
      <p:grpSp>
        <p:nvGrpSpPr>
          <p:cNvPr id="20" name="グループ化 19">
            <a:extLst>
              <a:ext uri="{FF2B5EF4-FFF2-40B4-BE49-F238E27FC236}">
                <a16:creationId xmlns:a16="http://schemas.microsoft.com/office/drawing/2014/main" id="{75481DA7-FE24-0C62-B571-9E700DA4A29E}"/>
              </a:ext>
            </a:extLst>
          </p:cNvPr>
          <p:cNvGrpSpPr/>
          <p:nvPr/>
        </p:nvGrpSpPr>
        <p:grpSpPr>
          <a:xfrm>
            <a:off x="312836" y="1602700"/>
            <a:ext cx="965200" cy="368300"/>
            <a:chOff x="625231" y="2378629"/>
            <a:chExt cx="965200" cy="368300"/>
          </a:xfrm>
        </p:grpSpPr>
        <p:pic>
          <p:nvPicPr>
            <p:cNvPr id="18" name="図 17" descr="図形, アイコン&#10;&#10;AI 生成コンテンツは誤りを含む可能性があります。">
              <a:extLst>
                <a:ext uri="{FF2B5EF4-FFF2-40B4-BE49-F238E27FC236}">
                  <a16:creationId xmlns:a16="http://schemas.microsoft.com/office/drawing/2014/main" id="{E9D0BBF6-4F57-2A8C-AA98-5108B660B6A6}"/>
                </a:ext>
              </a:extLst>
            </p:cNvPr>
            <p:cNvPicPr>
              <a:picLocks noChangeAspect="1"/>
            </p:cNvPicPr>
            <p:nvPr/>
          </p:nvPicPr>
          <p:blipFill>
            <a:blip r:embed="rId3"/>
            <a:stretch>
              <a:fillRect/>
            </a:stretch>
          </p:blipFill>
          <p:spPr>
            <a:xfrm>
              <a:off x="625231" y="2378629"/>
              <a:ext cx="965200" cy="368300"/>
            </a:xfrm>
            <a:prstGeom prst="rect">
              <a:avLst/>
            </a:prstGeom>
          </p:spPr>
        </p:pic>
        <p:sp>
          <p:nvSpPr>
            <p:cNvPr id="19" name="テキスト ボックス 18">
              <a:extLst>
                <a:ext uri="{FF2B5EF4-FFF2-40B4-BE49-F238E27FC236}">
                  <a16:creationId xmlns:a16="http://schemas.microsoft.com/office/drawing/2014/main" id="{970F5B97-4392-4B80-D450-A3E6755880AA}"/>
                </a:ext>
              </a:extLst>
            </p:cNvPr>
            <p:cNvSpPr txBox="1"/>
            <p:nvPr/>
          </p:nvSpPr>
          <p:spPr>
            <a:xfrm>
              <a:off x="717121" y="2388129"/>
              <a:ext cx="517490" cy="261610"/>
            </a:xfrm>
            <a:prstGeom prst="rect">
              <a:avLst/>
            </a:prstGeom>
            <a:noFill/>
          </p:spPr>
          <p:txBody>
            <a:bodyPr wrap="square" rtlCol="0">
              <a:spAutoFit/>
            </a:bodyPr>
            <a:lstStyle/>
            <a:p>
              <a:r>
                <a:rPr kumimoji="1" lang="ja-JP" altLang="en-US" sz="1100" b="1" dirty="0">
                  <a:solidFill>
                    <a:srgbClr val="005BA2"/>
                  </a:solidFill>
                  <a:latin typeface="Meiryo UI" panose="020B0604030504040204" pitchFamily="34" charset="-128"/>
                  <a:ea typeface="Meiryo UI" panose="020B0604030504040204" pitchFamily="34" charset="-128"/>
                </a:rPr>
                <a:t>日 時</a:t>
              </a:r>
            </a:p>
          </p:txBody>
        </p:sp>
      </p:grpSp>
      <p:sp>
        <p:nvSpPr>
          <p:cNvPr id="21" name="テキスト ボックス 20">
            <a:extLst>
              <a:ext uri="{FF2B5EF4-FFF2-40B4-BE49-F238E27FC236}">
                <a16:creationId xmlns:a16="http://schemas.microsoft.com/office/drawing/2014/main" id="{03E3A321-8DBE-B260-071B-762C6674779F}"/>
              </a:ext>
            </a:extLst>
          </p:cNvPr>
          <p:cNvSpPr txBox="1"/>
          <p:nvPr/>
        </p:nvSpPr>
        <p:spPr>
          <a:xfrm>
            <a:off x="1247332" y="1448585"/>
            <a:ext cx="5356331" cy="523220"/>
          </a:xfrm>
          <a:prstGeom prst="rect">
            <a:avLst/>
          </a:prstGeom>
          <a:noFill/>
        </p:spPr>
        <p:txBody>
          <a:bodyPr wrap="square" rtlCol="0">
            <a:spAutoFit/>
          </a:bodyPr>
          <a:lstStyle/>
          <a:p>
            <a:r>
              <a:rPr kumimoji="1" lang="en-US" altLang="ja-JP" b="1" dirty="0">
                <a:latin typeface="Meiryo UI" panose="020B0604030504040204" pitchFamily="34" charset="-128"/>
                <a:ea typeface="Meiryo UI" panose="020B0604030504040204" pitchFamily="34" charset="-128"/>
              </a:rPr>
              <a:t>2026</a:t>
            </a:r>
            <a:r>
              <a:rPr kumimoji="1" lang="ja-JP" altLang="en-US" b="1" dirty="0">
                <a:latin typeface="Meiryo UI" panose="020B0604030504040204" pitchFamily="34" charset="-128"/>
                <a:ea typeface="Meiryo UI" panose="020B0604030504040204" pitchFamily="34" charset="-128"/>
              </a:rPr>
              <a:t>年</a:t>
            </a:r>
            <a:r>
              <a:rPr kumimoji="1" lang="en-US" altLang="ja-JP" sz="2800" b="1" dirty="0">
                <a:latin typeface="Meiryo UI" panose="020B0604030504040204" pitchFamily="34" charset="-128"/>
                <a:ea typeface="Meiryo UI" panose="020B0604030504040204" pitchFamily="34" charset="-128"/>
              </a:rPr>
              <a:t>11</a:t>
            </a:r>
            <a:r>
              <a:rPr kumimoji="1" lang="ja-JP" altLang="en-US" b="1" dirty="0">
                <a:latin typeface="Meiryo UI" panose="020B0604030504040204" pitchFamily="34" charset="-128"/>
                <a:ea typeface="Meiryo UI" panose="020B0604030504040204" pitchFamily="34" charset="-128"/>
              </a:rPr>
              <a:t>月</a:t>
            </a:r>
            <a:r>
              <a:rPr kumimoji="1" lang="en-US" altLang="ja-JP" sz="2800" b="1" dirty="0">
                <a:latin typeface="Meiryo UI" panose="020B0604030504040204" pitchFamily="34" charset="-128"/>
                <a:ea typeface="Meiryo UI" panose="020B0604030504040204" pitchFamily="34" charset="-128"/>
              </a:rPr>
              <a:t>19</a:t>
            </a:r>
            <a:r>
              <a:rPr kumimoji="1" lang="ja-JP" altLang="en-US" b="1" dirty="0">
                <a:latin typeface="Meiryo UI" panose="020B0604030504040204" pitchFamily="34" charset="-128"/>
                <a:ea typeface="Meiryo UI" panose="020B0604030504040204" pitchFamily="34" charset="-128"/>
              </a:rPr>
              <a:t>日（木）</a:t>
            </a:r>
            <a:r>
              <a:rPr kumimoji="1" lang="en-US" altLang="ja-JP" sz="2400" b="1" dirty="0">
                <a:latin typeface="Meiryo UI" panose="020B0604030504040204" pitchFamily="34" charset="-128"/>
                <a:ea typeface="Meiryo UI" panose="020B0604030504040204" pitchFamily="34" charset="-128"/>
              </a:rPr>
              <a:t>19:15</a:t>
            </a:r>
            <a:r>
              <a:rPr kumimoji="1" lang="ja-JP" altLang="en-US" sz="2400" b="1" dirty="0">
                <a:latin typeface="Meiryo UI" panose="020B0604030504040204" pitchFamily="34" charset="-128"/>
                <a:ea typeface="Meiryo UI" panose="020B0604030504040204" pitchFamily="34" charset="-128"/>
              </a:rPr>
              <a:t>～</a:t>
            </a:r>
            <a:r>
              <a:rPr kumimoji="1" lang="en-US" altLang="ja-JP" sz="2400" b="1" dirty="0">
                <a:latin typeface="Meiryo UI" panose="020B0604030504040204" pitchFamily="34" charset="-128"/>
                <a:ea typeface="Meiryo UI" panose="020B0604030504040204" pitchFamily="34" charset="-128"/>
              </a:rPr>
              <a:t>21:00</a:t>
            </a:r>
            <a:endParaRPr kumimoji="1" lang="ja-JP" altLang="en-US" sz="2400" b="1" dirty="0">
              <a:latin typeface="Meiryo UI" panose="020B0604030504040204" pitchFamily="34" charset="-128"/>
              <a:ea typeface="Meiryo UI" panose="020B0604030504040204" pitchFamily="34" charset="-128"/>
            </a:endParaRPr>
          </a:p>
        </p:txBody>
      </p:sp>
      <p:grpSp>
        <p:nvGrpSpPr>
          <p:cNvPr id="22" name="グループ化 21">
            <a:extLst>
              <a:ext uri="{FF2B5EF4-FFF2-40B4-BE49-F238E27FC236}">
                <a16:creationId xmlns:a16="http://schemas.microsoft.com/office/drawing/2014/main" id="{53F0D203-59F1-78B9-CE18-680DFD1AF51A}"/>
              </a:ext>
            </a:extLst>
          </p:cNvPr>
          <p:cNvGrpSpPr/>
          <p:nvPr/>
        </p:nvGrpSpPr>
        <p:grpSpPr>
          <a:xfrm>
            <a:off x="318953" y="5690459"/>
            <a:ext cx="965200" cy="368300"/>
            <a:chOff x="625231" y="2378629"/>
            <a:chExt cx="965200" cy="368300"/>
          </a:xfrm>
        </p:grpSpPr>
        <p:pic>
          <p:nvPicPr>
            <p:cNvPr id="23" name="図 22" descr="図形, アイコン&#10;&#10;AI 生成コンテンツは誤りを含む可能性があります。">
              <a:extLst>
                <a:ext uri="{FF2B5EF4-FFF2-40B4-BE49-F238E27FC236}">
                  <a16:creationId xmlns:a16="http://schemas.microsoft.com/office/drawing/2014/main" id="{EB4ABB0F-616C-D952-730F-36C97E570965}"/>
                </a:ext>
              </a:extLst>
            </p:cNvPr>
            <p:cNvPicPr>
              <a:picLocks noChangeAspect="1"/>
            </p:cNvPicPr>
            <p:nvPr/>
          </p:nvPicPr>
          <p:blipFill>
            <a:blip r:embed="rId3"/>
            <a:stretch>
              <a:fillRect/>
            </a:stretch>
          </p:blipFill>
          <p:spPr>
            <a:xfrm>
              <a:off x="625231" y="2378629"/>
              <a:ext cx="965200" cy="368300"/>
            </a:xfrm>
            <a:prstGeom prst="rect">
              <a:avLst/>
            </a:prstGeom>
          </p:spPr>
        </p:pic>
        <p:sp>
          <p:nvSpPr>
            <p:cNvPr id="24" name="テキスト ボックス 23">
              <a:extLst>
                <a:ext uri="{FF2B5EF4-FFF2-40B4-BE49-F238E27FC236}">
                  <a16:creationId xmlns:a16="http://schemas.microsoft.com/office/drawing/2014/main" id="{AF970942-A51E-EC8B-FF5F-A6E00B17EC52}"/>
                </a:ext>
              </a:extLst>
            </p:cNvPr>
            <p:cNvSpPr txBox="1"/>
            <p:nvPr/>
          </p:nvSpPr>
          <p:spPr>
            <a:xfrm>
              <a:off x="717121" y="2388129"/>
              <a:ext cx="517490" cy="261610"/>
            </a:xfrm>
            <a:prstGeom prst="rect">
              <a:avLst/>
            </a:prstGeom>
            <a:noFill/>
          </p:spPr>
          <p:txBody>
            <a:bodyPr wrap="square" rtlCol="0">
              <a:spAutoFit/>
            </a:bodyPr>
            <a:lstStyle/>
            <a:p>
              <a:r>
                <a:rPr kumimoji="1" lang="ja-JP" altLang="en-US" sz="1100" b="1" dirty="0">
                  <a:solidFill>
                    <a:srgbClr val="005BA2"/>
                  </a:solidFill>
                  <a:latin typeface="Meiryo UI" panose="020B0604030504040204" pitchFamily="34" charset="-128"/>
                  <a:ea typeface="Meiryo UI" panose="020B0604030504040204" pitchFamily="34" charset="-128"/>
                </a:rPr>
                <a:t>座長</a:t>
              </a:r>
            </a:p>
          </p:txBody>
        </p:sp>
      </p:grpSp>
      <p:sp>
        <p:nvSpPr>
          <p:cNvPr id="25" name="テキスト ボックス 24">
            <a:extLst>
              <a:ext uri="{FF2B5EF4-FFF2-40B4-BE49-F238E27FC236}">
                <a16:creationId xmlns:a16="http://schemas.microsoft.com/office/drawing/2014/main" id="{7C40605C-B22F-DD5C-D2DC-D42C2FCD4B43}"/>
              </a:ext>
            </a:extLst>
          </p:cNvPr>
          <p:cNvSpPr txBox="1"/>
          <p:nvPr/>
        </p:nvSpPr>
        <p:spPr>
          <a:xfrm>
            <a:off x="1278036" y="5655464"/>
            <a:ext cx="5022180" cy="445950"/>
          </a:xfrm>
          <a:prstGeom prst="rect">
            <a:avLst/>
          </a:prstGeom>
          <a:noFill/>
        </p:spPr>
        <p:txBody>
          <a:bodyPr wrap="square" rtlCol="0">
            <a:spAutoFit/>
          </a:bodyPr>
          <a:lstStyle/>
          <a:p>
            <a:r>
              <a:rPr kumimoji="1" lang="ja-JP" altLang="en-US" sz="2200" b="1" dirty="0">
                <a:latin typeface="Meiryo UI" panose="020B0604030504040204" pitchFamily="34" charset="-128"/>
                <a:ea typeface="Meiryo UI" panose="020B0604030504040204" pitchFamily="34" charset="-128"/>
              </a:rPr>
              <a:t>遠藤 晃 </a:t>
            </a:r>
            <a:r>
              <a:rPr kumimoji="1" lang="ja-JP" altLang="en-US" sz="1200" b="1" i="0" u="none" strike="noStrike" kern="1200" cap="none" spc="0" normalizeH="0" baseline="0" noProof="0" dirty="0">
                <a:ln>
                  <a:noFill/>
                </a:ln>
                <a:solidFill>
                  <a:prstClr val="black"/>
                </a:solidFill>
                <a:effectLst/>
                <a:uLnTx/>
                <a:uFillTx/>
                <a:latin typeface="Meiryo UI" panose="020B0604030504040204" pitchFamily="34" charset="-128"/>
                <a:ea typeface="Meiryo UI" panose="020B0604030504040204" pitchFamily="34" charset="-128"/>
                <a:cs typeface="+mn-cs"/>
              </a:rPr>
              <a:t>先生</a:t>
            </a:r>
            <a:r>
              <a:rPr kumimoji="1" lang="ja-JP" altLang="en-US" sz="1200" b="1" dirty="0">
                <a:latin typeface="Meiryo UI" panose="020B0604030504040204" pitchFamily="34" charset="-128"/>
                <a:ea typeface="Meiryo UI" panose="020B0604030504040204" pitchFamily="34" charset="-128"/>
              </a:rPr>
              <a:t> 　　　　　一社</a:t>
            </a:r>
            <a:r>
              <a:rPr kumimoji="1" lang="en-US" altLang="ja-JP" sz="1200" b="1" dirty="0">
                <a:latin typeface="Meiryo UI" panose="020B0604030504040204" pitchFamily="34" charset="-128"/>
                <a:ea typeface="Meiryo UI" panose="020B0604030504040204" pitchFamily="34" charset="-128"/>
              </a:rPr>
              <a:t>)</a:t>
            </a:r>
            <a:r>
              <a:rPr kumimoji="1" lang="ja-JP" altLang="en-US" sz="1200" b="1" dirty="0">
                <a:latin typeface="Meiryo UI" panose="020B0604030504040204" pitchFamily="34" charset="-128"/>
                <a:ea typeface="Meiryo UI" panose="020B0604030504040204" pitchFamily="34" charset="-128"/>
              </a:rPr>
              <a:t>医薬分業支援センター会営調剤薬局</a:t>
            </a:r>
            <a:endParaRPr kumimoji="1" lang="ja-JP" altLang="en-US" sz="1200" dirty="0">
              <a:latin typeface="Meiryo UI" panose="020B0604030504040204" pitchFamily="34" charset="-128"/>
              <a:ea typeface="Meiryo UI" panose="020B0604030504040204" pitchFamily="34" charset="-128"/>
            </a:endParaRPr>
          </a:p>
        </p:txBody>
      </p:sp>
      <p:grpSp>
        <p:nvGrpSpPr>
          <p:cNvPr id="29" name="グループ化 28">
            <a:extLst>
              <a:ext uri="{FF2B5EF4-FFF2-40B4-BE49-F238E27FC236}">
                <a16:creationId xmlns:a16="http://schemas.microsoft.com/office/drawing/2014/main" id="{A5EDE272-8B46-D2F0-9206-842C80A751AF}"/>
              </a:ext>
            </a:extLst>
          </p:cNvPr>
          <p:cNvGrpSpPr/>
          <p:nvPr/>
        </p:nvGrpSpPr>
        <p:grpSpPr>
          <a:xfrm>
            <a:off x="299026" y="5115306"/>
            <a:ext cx="1092200" cy="457200"/>
            <a:chOff x="561731" y="3686568"/>
            <a:chExt cx="1092200" cy="457200"/>
          </a:xfrm>
        </p:grpSpPr>
        <p:pic>
          <p:nvPicPr>
            <p:cNvPr id="27" name="図 26" descr="図形, 四角形&#10;&#10;AI 生成コンテンツは誤りを含む可能性があります。">
              <a:extLst>
                <a:ext uri="{FF2B5EF4-FFF2-40B4-BE49-F238E27FC236}">
                  <a16:creationId xmlns:a16="http://schemas.microsoft.com/office/drawing/2014/main" id="{91E51E55-A1C0-7F45-CEDE-A650192C91C1}"/>
                </a:ext>
              </a:extLst>
            </p:cNvPr>
            <p:cNvPicPr>
              <a:picLocks noChangeAspect="1"/>
            </p:cNvPicPr>
            <p:nvPr/>
          </p:nvPicPr>
          <p:blipFill>
            <a:blip r:embed="rId4"/>
            <a:stretch>
              <a:fillRect/>
            </a:stretch>
          </p:blipFill>
          <p:spPr>
            <a:xfrm>
              <a:off x="561731" y="3686568"/>
              <a:ext cx="1092200" cy="457200"/>
            </a:xfrm>
            <a:prstGeom prst="rect">
              <a:avLst/>
            </a:prstGeom>
          </p:spPr>
        </p:pic>
        <p:sp>
          <p:nvSpPr>
            <p:cNvPr id="28" name="テキスト ボックス 27">
              <a:extLst>
                <a:ext uri="{FF2B5EF4-FFF2-40B4-BE49-F238E27FC236}">
                  <a16:creationId xmlns:a16="http://schemas.microsoft.com/office/drawing/2014/main" id="{FD6B679D-5A4F-8068-5127-3380823F89EF}"/>
                </a:ext>
              </a:extLst>
            </p:cNvPr>
            <p:cNvSpPr txBox="1"/>
            <p:nvPr/>
          </p:nvSpPr>
          <p:spPr>
            <a:xfrm>
              <a:off x="685617" y="3768355"/>
              <a:ext cx="684825" cy="230832"/>
            </a:xfrm>
            <a:prstGeom prst="rect">
              <a:avLst/>
            </a:prstGeom>
            <a:noFill/>
          </p:spPr>
          <p:txBody>
            <a:bodyPr wrap="square" rtlCol="0">
              <a:spAutoFit/>
            </a:bodyPr>
            <a:lstStyle/>
            <a:p>
              <a:r>
                <a:rPr kumimoji="1" lang="ja-JP" altLang="en-US" sz="900" b="1" dirty="0">
                  <a:solidFill>
                    <a:schemeClr val="bg1"/>
                  </a:solidFill>
                  <a:latin typeface="Meiryo UI" panose="020B0604030504040204" pitchFamily="34" charset="-128"/>
                  <a:ea typeface="Meiryo UI" panose="020B0604030504040204" pitchFamily="34" charset="-128"/>
                </a:rPr>
                <a:t>特別講演</a:t>
              </a:r>
            </a:p>
          </p:txBody>
        </p:sp>
      </p:grpSp>
      <p:sp>
        <p:nvSpPr>
          <p:cNvPr id="30" name="テキスト ボックス 29">
            <a:extLst>
              <a:ext uri="{FF2B5EF4-FFF2-40B4-BE49-F238E27FC236}">
                <a16:creationId xmlns:a16="http://schemas.microsoft.com/office/drawing/2014/main" id="{FFF2E4A5-7785-7121-D795-A3970926F7D7}"/>
              </a:ext>
            </a:extLst>
          </p:cNvPr>
          <p:cNvSpPr txBox="1"/>
          <p:nvPr/>
        </p:nvSpPr>
        <p:spPr>
          <a:xfrm>
            <a:off x="306844" y="4975507"/>
            <a:ext cx="1080198" cy="230832"/>
          </a:xfrm>
          <a:prstGeom prst="rect">
            <a:avLst/>
          </a:prstGeom>
          <a:noFill/>
        </p:spPr>
        <p:txBody>
          <a:bodyPr wrap="square" rtlCol="0">
            <a:spAutoFit/>
          </a:bodyPr>
          <a:lstStyle/>
          <a:p>
            <a:r>
              <a:rPr kumimoji="1" lang="en-US" altLang="ja-JP" sz="900" b="1" dirty="0">
                <a:solidFill>
                  <a:srgbClr val="005BA2"/>
                </a:solidFill>
                <a:latin typeface="Meiryo UI" panose="020B0604030504040204" pitchFamily="34" charset="-128"/>
                <a:ea typeface="Meiryo UI" panose="020B0604030504040204" pitchFamily="34" charset="-128"/>
              </a:rPr>
              <a:t>19:30</a:t>
            </a:r>
            <a:r>
              <a:rPr kumimoji="1" lang="ja-JP" altLang="en-US" sz="900" b="1" dirty="0">
                <a:solidFill>
                  <a:srgbClr val="005BA2"/>
                </a:solidFill>
                <a:latin typeface="Meiryo UI" panose="020B0604030504040204" pitchFamily="34" charset="-128"/>
                <a:ea typeface="Meiryo UI" panose="020B0604030504040204" pitchFamily="34" charset="-128"/>
              </a:rPr>
              <a:t>～</a:t>
            </a:r>
            <a:r>
              <a:rPr kumimoji="1" lang="en-US" altLang="ja-JP" sz="900" b="1" dirty="0">
                <a:solidFill>
                  <a:srgbClr val="005BA2"/>
                </a:solidFill>
                <a:latin typeface="Meiryo UI" panose="020B0604030504040204" pitchFamily="34" charset="-128"/>
                <a:ea typeface="Meiryo UI" panose="020B0604030504040204" pitchFamily="34" charset="-128"/>
              </a:rPr>
              <a:t>21:00</a:t>
            </a:r>
            <a:endParaRPr kumimoji="1" lang="ja-JP" altLang="en-US" sz="900" b="1" dirty="0">
              <a:solidFill>
                <a:srgbClr val="005BA2"/>
              </a:solidFill>
              <a:latin typeface="Meiryo UI" panose="020B0604030504040204" pitchFamily="34" charset="-128"/>
              <a:ea typeface="Meiryo UI" panose="020B0604030504040204" pitchFamily="34" charset="-128"/>
            </a:endParaRPr>
          </a:p>
        </p:txBody>
      </p:sp>
      <p:sp>
        <p:nvSpPr>
          <p:cNvPr id="31" name="テキスト ボックス 30">
            <a:extLst>
              <a:ext uri="{FF2B5EF4-FFF2-40B4-BE49-F238E27FC236}">
                <a16:creationId xmlns:a16="http://schemas.microsoft.com/office/drawing/2014/main" id="{C3F2A2D8-BB1E-1F3A-35DE-C171930E218D}"/>
              </a:ext>
            </a:extLst>
          </p:cNvPr>
          <p:cNvSpPr txBox="1"/>
          <p:nvPr/>
        </p:nvSpPr>
        <p:spPr>
          <a:xfrm>
            <a:off x="851877" y="6157839"/>
            <a:ext cx="5623540" cy="954107"/>
          </a:xfrm>
          <a:prstGeom prst="rect">
            <a:avLst/>
          </a:prstGeom>
          <a:noFill/>
        </p:spPr>
        <p:txBody>
          <a:bodyPr wrap="square" rtlCol="0">
            <a:spAutoFit/>
          </a:bodyPr>
          <a:lstStyle/>
          <a:p>
            <a:r>
              <a:rPr kumimoji="1" lang="ja-JP" altLang="en-US" sz="2800" b="1" dirty="0">
                <a:solidFill>
                  <a:srgbClr val="005BA2"/>
                </a:solidFill>
                <a:effectLst>
                  <a:outerShdw blurRad="38100" dist="38100" dir="2700000" algn="tl">
                    <a:srgbClr val="000000">
                      <a:alpha val="43137"/>
                    </a:srgbClr>
                  </a:outerShdw>
                </a:effectLst>
                <a:latin typeface="Meiryo UI" panose="020B0604030504040204" pitchFamily="34" charset="-128"/>
                <a:ea typeface="Meiryo UI" panose="020B0604030504040204" pitchFamily="34" charset="-128"/>
              </a:rPr>
              <a:t>女性のライフステージを支える</a:t>
            </a:r>
            <a:endParaRPr kumimoji="1" lang="en-US" altLang="ja-JP" sz="2800" b="1" dirty="0">
              <a:solidFill>
                <a:srgbClr val="005BA2"/>
              </a:solidFill>
              <a:effectLst>
                <a:outerShdw blurRad="38100" dist="38100" dir="2700000" algn="tl">
                  <a:srgbClr val="000000">
                    <a:alpha val="43137"/>
                  </a:srgbClr>
                </a:outerShdw>
              </a:effectLst>
              <a:latin typeface="Meiryo UI" panose="020B0604030504040204" pitchFamily="34" charset="-128"/>
              <a:ea typeface="Meiryo UI" panose="020B0604030504040204" pitchFamily="34" charset="-128"/>
            </a:endParaRPr>
          </a:p>
          <a:p>
            <a:r>
              <a:rPr kumimoji="1" lang="ja-JP" altLang="en-US" sz="2800" b="1" dirty="0">
                <a:solidFill>
                  <a:srgbClr val="005BA2"/>
                </a:solidFill>
                <a:effectLst>
                  <a:outerShdw blurRad="38100" dist="38100" dir="2700000" algn="tl">
                    <a:srgbClr val="000000">
                      <a:alpha val="43137"/>
                    </a:srgbClr>
                  </a:outerShdw>
                </a:effectLst>
                <a:latin typeface="Meiryo UI" panose="020B0604030504040204" pitchFamily="34" charset="-128"/>
                <a:ea typeface="Meiryo UI" panose="020B0604030504040204" pitchFamily="34" charset="-128"/>
              </a:rPr>
              <a:t>婦人科診療とプレコンセプションケア</a:t>
            </a:r>
          </a:p>
        </p:txBody>
      </p:sp>
      <p:grpSp>
        <p:nvGrpSpPr>
          <p:cNvPr id="32" name="グループ化 31">
            <a:extLst>
              <a:ext uri="{FF2B5EF4-FFF2-40B4-BE49-F238E27FC236}">
                <a16:creationId xmlns:a16="http://schemas.microsoft.com/office/drawing/2014/main" id="{6FBB22CD-34A4-358E-CF50-FE5F17E3C4E6}"/>
              </a:ext>
            </a:extLst>
          </p:cNvPr>
          <p:cNvGrpSpPr/>
          <p:nvPr/>
        </p:nvGrpSpPr>
        <p:grpSpPr>
          <a:xfrm>
            <a:off x="318953" y="7303070"/>
            <a:ext cx="965200" cy="368300"/>
            <a:chOff x="625231" y="2378629"/>
            <a:chExt cx="965200" cy="368300"/>
          </a:xfrm>
        </p:grpSpPr>
        <p:pic>
          <p:nvPicPr>
            <p:cNvPr id="33" name="図 32" descr="図形, アイコン&#10;&#10;AI 生成コンテンツは誤りを含む可能性があります。">
              <a:extLst>
                <a:ext uri="{FF2B5EF4-FFF2-40B4-BE49-F238E27FC236}">
                  <a16:creationId xmlns:a16="http://schemas.microsoft.com/office/drawing/2014/main" id="{686074F3-EE45-4E31-8F3F-FC7CDA9B9B23}"/>
                </a:ext>
              </a:extLst>
            </p:cNvPr>
            <p:cNvPicPr>
              <a:picLocks noChangeAspect="1"/>
            </p:cNvPicPr>
            <p:nvPr/>
          </p:nvPicPr>
          <p:blipFill>
            <a:blip r:embed="rId3"/>
            <a:stretch>
              <a:fillRect/>
            </a:stretch>
          </p:blipFill>
          <p:spPr>
            <a:xfrm>
              <a:off x="625231" y="2378629"/>
              <a:ext cx="965200" cy="368300"/>
            </a:xfrm>
            <a:prstGeom prst="rect">
              <a:avLst/>
            </a:prstGeom>
          </p:spPr>
        </p:pic>
        <p:sp>
          <p:nvSpPr>
            <p:cNvPr id="34" name="テキスト ボックス 33">
              <a:extLst>
                <a:ext uri="{FF2B5EF4-FFF2-40B4-BE49-F238E27FC236}">
                  <a16:creationId xmlns:a16="http://schemas.microsoft.com/office/drawing/2014/main" id="{8983D428-658F-2845-E990-DFB2C761F5F8}"/>
                </a:ext>
              </a:extLst>
            </p:cNvPr>
            <p:cNvSpPr txBox="1"/>
            <p:nvPr/>
          </p:nvSpPr>
          <p:spPr>
            <a:xfrm>
              <a:off x="717121" y="2388129"/>
              <a:ext cx="517490" cy="261610"/>
            </a:xfrm>
            <a:prstGeom prst="rect">
              <a:avLst/>
            </a:prstGeom>
            <a:noFill/>
          </p:spPr>
          <p:txBody>
            <a:bodyPr wrap="square" rtlCol="0">
              <a:spAutoFit/>
            </a:bodyPr>
            <a:lstStyle/>
            <a:p>
              <a:r>
                <a:rPr kumimoji="1" lang="ja-JP" altLang="en-US" sz="1100" b="1" dirty="0">
                  <a:solidFill>
                    <a:srgbClr val="005BA2"/>
                  </a:solidFill>
                  <a:latin typeface="Meiryo UI" panose="020B0604030504040204" pitchFamily="34" charset="-128"/>
                  <a:ea typeface="Meiryo UI" panose="020B0604030504040204" pitchFamily="34" charset="-128"/>
                </a:rPr>
                <a:t>演者</a:t>
              </a:r>
            </a:p>
          </p:txBody>
        </p:sp>
      </p:grpSp>
      <p:sp>
        <p:nvSpPr>
          <p:cNvPr id="35" name="テキスト ボックス 34">
            <a:extLst>
              <a:ext uri="{FF2B5EF4-FFF2-40B4-BE49-F238E27FC236}">
                <a16:creationId xmlns:a16="http://schemas.microsoft.com/office/drawing/2014/main" id="{EBDEC61E-0543-2910-F39A-8E92BCAD7024}"/>
              </a:ext>
            </a:extLst>
          </p:cNvPr>
          <p:cNvSpPr txBox="1"/>
          <p:nvPr/>
        </p:nvSpPr>
        <p:spPr>
          <a:xfrm>
            <a:off x="1278037" y="7240483"/>
            <a:ext cx="5022180" cy="430887"/>
          </a:xfrm>
          <a:prstGeom prst="rect">
            <a:avLst/>
          </a:prstGeom>
          <a:noFill/>
        </p:spPr>
        <p:txBody>
          <a:bodyPr wrap="square" rtlCol="0">
            <a:spAutoFit/>
          </a:bodyPr>
          <a:lstStyle/>
          <a:p>
            <a:r>
              <a:rPr kumimoji="1" lang="ja-JP" altLang="en-US" sz="2200" b="1" dirty="0">
                <a:latin typeface="Meiryo UI" panose="020B0604030504040204" pitchFamily="34" charset="-128"/>
                <a:ea typeface="Meiryo UI" panose="020B0604030504040204" pitchFamily="34" charset="-128"/>
              </a:rPr>
              <a:t>中込 彰子 </a:t>
            </a:r>
            <a:r>
              <a:rPr kumimoji="1" lang="ja-JP" altLang="en-US" sz="1200" b="1" dirty="0">
                <a:latin typeface="Meiryo UI" panose="020B0604030504040204" pitchFamily="34" charset="-128"/>
                <a:ea typeface="Meiryo UI" panose="020B0604030504040204" pitchFamily="34" charset="-128"/>
              </a:rPr>
              <a:t>先生　　山梨大学医学部　産婦人科学教室　臨床助教</a:t>
            </a:r>
            <a:endParaRPr kumimoji="1" lang="ja-JP" altLang="en-US" sz="1200" dirty="0">
              <a:latin typeface="Meiryo UI" panose="020B0604030504040204" pitchFamily="34" charset="-128"/>
              <a:ea typeface="Meiryo UI" panose="020B0604030504040204" pitchFamily="34" charset="-128"/>
            </a:endParaRPr>
          </a:p>
        </p:txBody>
      </p:sp>
      <p:grpSp>
        <p:nvGrpSpPr>
          <p:cNvPr id="2" name="グループ化 1">
            <a:extLst>
              <a:ext uri="{FF2B5EF4-FFF2-40B4-BE49-F238E27FC236}">
                <a16:creationId xmlns:a16="http://schemas.microsoft.com/office/drawing/2014/main" id="{26494273-9ADD-A3BD-1C8B-3A3BD6DDD745}"/>
              </a:ext>
            </a:extLst>
          </p:cNvPr>
          <p:cNvGrpSpPr/>
          <p:nvPr/>
        </p:nvGrpSpPr>
        <p:grpSpPr>
          <a:xfrm>
            <a:off x="303210" y="4337981"/>
            <a:ext cx="1092200" cy="457200"/>
            <a:chOff x="561731" y="3686568"/>
            <a:chExt cx="1092200" cy="457200"/>
          </a:xfrm>
        </p:grpSpPr>
        <p:pic>
          <p:nvPicPr>
            <p:cNvPr id="3" name="図 2" descr="図形, 四角形&#10;&#10;AI 生成コンテンツは誤りを含む可能性があります。">
              <a:extLst>
                <a:ext uri="{FF2B5EF4-FFF2-40B4-BE49-F238E27FC236}">
                  <a16:creationId xmlns:a16="http://schemas.microsoft.com/office/drawing/2014/main" id="{484D5A92-DD71-8B7F-EE72-4589B6579732}"/>
                </a:ext>
              </a:extLst>
            </p:cNvPr>
            <p:cNvPicPr>
              <a:picLocks noChangeAspect="1"/>
            </p:cNvPicPr>
            <p:nvPr/>
          </p:nvPicPr>
          <p:blipFill>
            <a:blip r:embed="rId4"/>
            <a:stretch>
              <a:fillRect/>
            </a:stretch>
          </p:blipFill>
          <p:spPr>
            <a:xfrm>
              <a:off x="561731" y="3686568"/>
              <a:ext cx="1092200" cy="457200"/>
            </a:xfrm>
            <a:prstGeom prst="rect">
              <a:avLst/>
            </a:prstGeom>
          </p:spPr>
        </p:pic>
        <p:sp>
          <p:nvSpPr>
            <p:cNvPr id="4" name="テキスト ボックス 3">
              <a:extLst>
                <a:ext uri="{FF2B5EF4-FFF2-40B4-BE49-F238E27FC236}">
                  <a16:creationId xmlns:a16="http://schemas.microsoft.com/office/drawing/2014/main" id="{4FF05694-2EFF-C013-5194-F4B505F00C59}"/>
                </a:ext>
              </a:extLst>
            </p:cNvPr>
            <p:cNvSpPr txBox="1"/>
            <p:nvPr/>
          </p:nvSpPr>
          <p:spPr>
            <a:xfrm>
              <a:off x="689801" y="3763595"/>
              <a:ext cx="670842" cy="230832"/>
            </a:xfrm>
            <a:prstGeom prst="rect">
              <a:avLst/>
            </a:prstGeom>
            <a:noFill/>
          </p:spPr>
          <p:txBody>
            <a:bodyPr wrap="square" rtlCol="0">
              <a:spAutoFit/>
            </a:bodyPr>
            <a:lstStyle/>
            <a:p>
              <a:r>
                <a:rPr kumimoji="1" lang="ja-JP" altLang="en-US" sz="900" b="1" dirty="0">
                  <a:solidFill>
                    <a:schemeClr val="bg1"/>
                  </a:solidFill>
                  <a:latin typeface="Meiryo UI" panose="020B0604030504040204" pitchFamily="34" charset="-128"/>
                  <a:ea typeface="Meiryo UI" panose="020B0604030504040204" pitchFamily="34" charset="-128"/>
                </a:rPr>
                <a:t>情報提供</a:t>
              </a:r>
            </a:p>
          </p:txBody>
        </p:sp>
      </p:grpSp>
      <p:sp>
        <p:nvSpPr>
          <p:cNvPr id="5" name="テキスト ボックス 4">
            <a:extLst>
              <a:ext uri="{FF2B5EF4-FFF2-40B4-BE49-F238E27FC236}">
                <a16:creationId xmlns:a16="http://schemas.microsoft.com/office/drawing/2014/main" id="{A27AA081-D380-5886-29FA-CDD655871A2E}"/>
              </a:ext>
            </a:extLst>
          </p:cNvPr>
          <p:cNvSpPr txBox="1"/>
          <p:nvPr/>
        </p:nvSpPr>
        <p:spPr>
          <a:xfrm>
            <a:off x="311028" y="4198182"/>
            <a:ext cx="1080198" cy="230832"/>
          </a:xfrm>
          <a:prstGeom prst="rect">
            <a:avLst/>
          </a:prstGeom>
          <a:noFill/>
        </p:spPr>
        <p:txBody>
          <a:bodyPr wrap="square" rtlCol="0">
            <a:spAutoFit/>
          </a:bodyPr>
          <a:lstStyle/>
          <a:p>
            <a:r>
              <a:rPr kumimoji="1" lang="en-US" altLang="ja-JP" sz="900" b="1" dirty="0">
                <a:solidFill>
                  <a:srgbClr val="005BA2"/>
                </a:solidFill>
                <a:latin typeface="Meiryo UI" panose="020B0604030504040204" pitchFamily="34" charset="-128"/>
                <a:ea typeface="Meiryo UI" panose="020B0604030504040204" pitchFamily="34" charset="-128"/>
              </a:rPr>
              <a:t>19:15</a:t>
            </a:r>
            <a:r>
              <a:rPr kumimoji="1" lang="ja-JP" altLang="en-US" sz="900" b="1" dirty="0">
                <a:solidFill>
                  <a:srgbClr val="005BA2"/>
                </a:solidFill>
                <a:latin typeface="Meiryo UI" panose="020B0604030504040204" pitchFamily="34" charset="-128"/>
                <a:ea typeface="Meiryo UI" panose="020B0604030504040204" pitchFamily="34" charset="-128"/>
              </a:rPr>
              <a:t>～</a:t>
            </a:r>
            <a:r>
              <a:rPr kumimoji="1" lang="en-US" altLang="ja-JP" sz="900" b="1" dirty="0">
                <a:solidFill>
                  <a:srgbClr val="005BA2"/>
                </a:solidFill>
                <a:latin typeface="Meiryo UI" panose="020B0604030504040204" pitchFamily="34" charset="-128"/>
                <a:ea typeface="Meiryo UI" panose="020B0604030504040204" pitchFamily="34" charset="-128"/>
              </a:rPr>
              <a:t>19:30</a:t>
            </a:r>
            <a:endParaRPr kumimoji="1" lang="ja-JP" altLang="en-US" sz="900" b="1" dirty="0">
              <a:solidFill>
                <a:srgbClr val="005BA2"/>
              </a:solidFill>
              <a:latin typeface="Meiryo UI" panose="020B0604030504040204" pitchFamily="34" charset="-128"/>
              <a:ea typeface="Meiryo UI" panose="020B0604030504040204" pitchFamily="34" charset="-128"/>
            </a:endParaRPr>
          </a:p>
        </p:txBody>
      </p:sp>
      <p:sp>
        <p:nvSpPr>
          <p:cNvPr id="7" name="テキスト ボックス 6">
            <a:extLst>
              <a:ext uri="{FF2B5EF4-FFF2-40B4-BE49-F238E27FC236}">
                <a16:creationId xmlns:a16="http://schemas.microsoft.com/office/drawing/2014/main" id="{A2DBF4AA-5416-314A-3E2C-9163FB0F8885}"/>
              </a:ext>
            </a:extLst>
          </p:cNvPr>
          <p:cNvSpPr txBox="1"/>
          <p:nvPr/>
        </p:nvSpPr>
        <p:spPr>
          <a:xfrm>
            <a:off x="560745" y="8080646"/>
            <a:ext cx="5914672"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研修会終了後に定例会を予定しておりますので、奮ってご参加ください。</a:t>
            </a:r>
          </a:p>
        </p:txBody>
      </p:sp>
      <p:sp>
        <p:nvSpPr>
          <p:cNvPr id="10" name="テキスト ボックス 9">
            <a:extLst>
              <a:ext uri="{FF2B5EF4-FFF2-40B4-BE49-F238E27FC236}">
                <a16:creationId xmlns:a16="http://schemas.microsoft.com/office/drawing/2014/main" id="{E6D431ED-FD49-85BA-3FFC-5F92CF7A6C83}"/>
              </a:ext>
            </a:extLst>
          </p:cNvPr>
          <p:cNvSpPr txBox="1"/>
          <p:nvPr/>
        </p:nvSpPr>
        <p:spPr>
          <a:xfrm>
            <a:off x="1387042" y="4418508"/>
            <a:ext cx="5335305" cy="276999"/>
          </a:xfrm>
          <a:prstGeom prst="rect">
            <a:avLst/>
          </a:prstGeom>
          <a:noFill/>
        </p:spPr>
        <p:txBody>
          <a:bodyPr wrap="square">
            <a:spAutoFit/>
          </a:bodyPr>
          <a:lstStyle/>
          <a:p>
            <a:r>
              <a:rPr kumimoji="1" lang="en-US" altLang="ja-JP" sz="1200" dirty="0">
                <a:latin typeface="Meiryo UI" panose="020B0604030504040204" pitchFamily="34" charset="-128"/>
                <a:ea typeface="Meiryo UI" panose="020B0604030504040204" pitchFamily="34" charset="-128"/>
              </a:rPr>
              <a:t>GnRH</a:t>
            </a:r>
            <a:r>
              <a:rPr kumimoji="1" lang="ja-JP" altLang="en-US" sz="1200" dirty="0">
                <a:latin typeface="Meiryo UI" panose="020B0604030504040204" pitchFamily="34" charset="-128"/>
                <a:ea typeface="Meiryo UI" panose="020B0604030504040204" pitchFamily="34" charset="-128"/>
              </a:rPr>
              <a:t>アンタゴニスト　イセルティ錠</a:t>
            </a:r>
            <a:r>
              <a:rPr kumimoji="1" lang="en-US" altLang="ja-JP" sz="1200" dirty="0">
                <a:latin typeface="Meiryo UI" panose="020B0604030504040204" pitchFamily="34" charset="-128"/>
                <a:ea typeface="Meiryo UI" panose="020B0604030504040204" pitchFamily="34" charset="-128"/>
              </a:rPr>
              <a:t>100mg</a:t>
            </a:r>
            <a:r>
              <a:rPr kumimoji="1" lang="ja-JP" altLang="en-US" sz="1200" dirty="0">
                <a:latin typeface="Meiryo UI" panose="020B0604030504040204" pitchFamily="34" charset="-128"/>
                <a:ea typeface="Meiryo UI" panose="020B0604030504040204" pitchFamily="34" charset="-128"/>
              </a:rPr>
              <a:t>　　　キッセイ薬品工業株式会社</a:t>
            </a:r>
            <a:endParaRPr lang="ja-JP" altLang="en-US" dirty="0"/>
          </a:p>
        </p:txBody>
      </p:sp>
      <p:sp>
        <p:nvSpPr>
          <p:cNvPr id="26" name="テキスト ボックス 25">
            <a:extLst>
              <a:ext uri="{FF2B5EF4-FFF2-40B4-BE49-F238E27FC236}">
                <a16:creationId xmlns:a16="http://schemas.microsoft.com/office/drawing/2014/main" id="{2F3DC45C-11E3-75F9-4C6C-2DDA21598604}"/>
              </a:ext>
            </a:extLst>
          </p:cNvPr>
          <p:cNvSpPr txBox="1"/>
          <p:nvPr/>
        </p:nvSpPr>
        <p:spPr>
          <a:xfrm>
            <a:off x="342568" y="2191535"/>
            <a:ext cx="6235651" cy="1754326"/>
          </a:xfrm>
          <a:prstGeom prst="rect">
            <a:avLst/>
          </a:prstGeom>
          <a:solidFill>
            <a:schemeClr val="bg1">
              <a:lumMod val="85000"/>
              <a:alpha val="30000"/>
            </a:schemeClr>
          </a:solidFill>
        </p:spPr>
        <p:txBody>
          <a:bodyPr wrap="square">
            <a:spAutoFit/>
          </a:bodyPr>
          <a:lstStyle/>
          <a:p>
            <a:r>
              <a:rPr lang="ja-JP" altLang="en-US" sz="1200" dirty="0">
                <a:latin typeface="Meiryo UI" panose="020B0604030504040204" pitchFamily="50" charset="-128"/>
                <a:ea typeface="Meiryo UI" panose="020B0604030504040204" pitchFamily="50" charset="-128"/>
              </a:rPr>
              <a:t>この度、第</a:t>
            </a:r>
            <a:r>
              <a:rPr lang="en-US" altLang="ja-JP" sz="1200" dirty="0">
                <a:latin typeface="Meiryo UI" panose="020B0604030504040204" pitchFamily="50" charset="-128"/>
                <a:ea typeface="Meiryo UI" panose="020B0604030504040204" pitchFamily="50" charset="-128"/>
              </a:rPr>
              <a:t>69</a:t>
            </a:r>
            <a:r>
              <a:rPr lang="ja-JP" altLang="en-US" sz="1200" dirty="0">
                <a:latin typeface="Meiryo UI" panose="020B0604030504040204" pitchFamily="50" charset="-128"/>
                <a:ea typeface="Meiryo UI" panose="020B0604030504040204" pitchFamily="50" charset="-128"/>
              </a:rPr>
              <a:t>回中巨摩東薬剤師会学術研修会を下記の要領にて開催いたします。奮ってのご参加を何卒よろしくお願い申し上げます。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今回は、</a:t>
            </a:r>
            <a:r>
              <a:rPr lang="en-US" altLang="ja-JP" sz="1200" dirty="0">
                <a:latin typeface="Meiryo UI" panose="020B0604030504040204" pitchFamily="50" charset="-128"/>
                <a:ea typeface="Meiryo UI" panose="020B0604030504040204" pitchFamily="50" charset="-128"/>
              </a:rPr>
              <a:t>Web</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Zoom</a:t>
            </a:r>
            <a:r>
              <a:rPr lang="ja-JP" altLang="en-US" sz="1200" dirty="0">
                <a:latin typeface="Meiryo UI" panose="020B0604030504040204" pitchFamily="50" charset="-128"/>
                <a:ea typeface="Meiryo UI" panose="020B0604030504040204" pitchFamily="50" charset="-128"/>
              </a:rPr>
              <a:t>ウェビナー）での開催となります。出席される先生は別紙の申込要領をご確認のうえ、中巨摩東薬剤師会ホームページ（</a:t>
            </a:r>
            <a:r>
              <a:rPr lang="en-US" altLang="ja-JP" sz="1200" dirty="0">
                <a:latin typeface="Meiryo UI" panose="020B0604030504040204" pitchFamily="50" charset="-128"/>
                <a:ea typeface="Meiryo UI" panose="020B0604030504040204" pitchFamily="50" charset="-128"/>
                <a:hlinkClick r:id="rId5">
                  <a:extLst>
                    <a:ext uri="{A12FA001-AC4F-418D-AE19-62706E023703}">
                      <ahyp:hlinkClr xmlns:ahyp="http://schemas.microsoft.com/office/drawing/2018/hyperlinkcolor" val="tx"/>
                    </a:ext>
                  </a:extLst>
                </a:hlinkClick>
              </a:rPr>
              <a:t>https://www.nakakoma-yaku.jp/</a:t>
            </a:r>
            <a:r>
              <a:rPr lang="ja-JP" altLang="en-US" sz="1200" dirty="0">
                <a:latin typeface="Meiryo UI" panose="020B0604030504040204" pitchFamily="50" charset="-128"/>
                <a:ea typeface="Meiryo UI" panose="020B0604030504040204" pitchFamily="50" charset="-128"/>
              </a:rPr>
              <a:t>）専用の申し込みフォームからお申し込みください。</a:t>
            </a:r>
            <a:endParaRPr lang="en-US" altLang="ja-JP" sz="1200" dirty="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11</a:t>
            </a:r>
            <a:r>
              <a:rPr lang="ja-JP" altLang="en-US" sz="1200" dirty="0">
                <a:latin typeface="Meiryo UI" panose="020B0604030504040204" pitchFamily="50" charset="-128"/>
                <a:ea typeface="Meiryo UI" panose="020B0604030504040204" pitchFamily="50" charset="-128"/>
              </a:rPr>
              <a:t>月</a:t>
            </a:r>
            <a:r>
              <a:rPr lang="en-US" altLang="ja-JP" sz="1200" dirty="0">
                <a:latin typeface="Meiryo UI" panose="020B0604030504040204" pitchFamily="50" charset="-128"/>
                <a:ea typeface="Meiryo UI" panose="020B0604030504040204" pitchFamily="50" charset="-128"/>
              </a:rPr>
              <a:t>17</a:t>
            </a:r>
            <a:r>
              <a:rPr lang="ja-JP" altLang="en-US" sz="1200" dirty="0">
                <a:latin typeface="Meiryo UI" panose="020B0604030504040204" pitchFamily="50" charset="-128"/>
                <a:ea typeface="Meiryo UI" panose="020B0604030504040204" pitchFamily="50" charset="-128"/>
              </a:rPr>
              <a:t>日（火）の</a:t>
            </a:r>
            <a:r>
              <a:rPr lang="en-US" altLang="ja-JP" sz="1200" dirty="0">
                <a:latin typeface="Meiryo UI" panose="020B0604030504040204" pitchFamily="50" charset="-128"/>
                <a:ea typeface="Meiryo UI" panose="020B0604030504040204" pitchFamily="50" charset="-128"/>
              </a:rPr>
              <a:t>17</a:t>
            </a:r>
            <a:r>
              <a:rPr lang="ja-JP" altLang="en-US" sz="1200" dirty="0">
                <a:latin typeface="Meiryo UI" panose="020B0604030504040204" pitchFamily="50" charset="-128"/>
                <a:ea typeface="Meiryo UI" panose="020B0604030504040204" pitchFamily="50" charset="-128"/>
              </a:rPr>
              <a:t>時を締め切りとさせていただきます。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申し込み時に入力いただいたメールアドレスにご参加用の</a:t>
            </a:r>
            <a:r>
              <a:rPr lang="en-US" altLang="ja-JP" sz="1200" dirty="0">
                <a:latin typeface="Meiryo UI" panose="020B0604030504040204" pitchFamily="50" charset="-128"/>
                <a:ea typeface="Meiryo UI" panose="020B0604030504040204" pitchFamily="50" charset="-128"/>
              </a:rPr>
              <a:t>URL</a:t>
            </a:r>
            <a:r>
              <a:rPr lang="ja-JP" altLang="en-US" sz="1200" dirty="0">
                <a:latin typeface="Meiryo UI" panose="020B0604030504040204" pitchFamily="50" charset="-128"/>
                <a:ea typeface="Meiryo UI" panose="020B0604030504040204" pitchFamily="50" charset="-128"/>
              </a:rPr>
              <a:t>を送付させていただきます。また、</a:t>
            </a:r>
            <a:r>
              <a:rPr lang="en-US" altLang="ja-JP" sz="1200" dirty="0">
                <a:latin typeface="Meiryo UI" panose="020B0604030504040204" pitchFamily="50" charset="-128"/>
                <a:ea typeface="Meiryo UI" panose="020B0604030504040204" pitchFamily="50" charset="-128"/>
              </a:rPr>
              <a:t>Zoom</a:t>
            </a:r>
            <a:r>
              <a:rPr lang="ja-JP" altLang="en-US" sz="1200" dirty="0">
                <a:latin typeface="Meiryo UI" panose="020B0604030504040204" pitchFamily="50" charset="-128"/>
                <a:ea typeface="Meiryo UI" panose="020B0604030504040204" pitchFamily="50" charset="-128"/>
              </a:rPr>
              <a:t>ウェビナーの利用方法については申し込みいただいたメールアドレスに操作方法の案内を送付させていただきます。</a:t>
            </a:r>
          </a:p>
        </p:txBody>
      </p:sp>
    </p:spTree>
    <p:extLst>
      <p:ext uri="{BB962C8B-B14F-4D97-AF65-F5344CB8AC3E}">
        <p14:creationId xmlns:p14="http://schemas.microsoft.com/office/powerpoint/2010/main" val="152611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01C21-679C-61E7-8BF5-DB78C7B5774B}"/>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3B98F88-FAAD-C62A-F196-9A6A0C4E839D}"/>
              </a:ext>
            </a:extLst>
          </p:cNvPr>
          <p:cNvSpPr txBox="1"/>
          <p:nvPr/>
        </p:nvSpPr>
        <p:spPr>
          <a:xfrm>
            <a:off x="281689" y="256386"/>
            <a:ext cx="6320279" cy="815607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第</a:t>
            </a:r>
            <a:r>
              <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69</a:t>
            </a: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回中巨摩東薬剤師会学術研修会</a:t>
            </a:r>
            <a:endParaRPr kumimoji="0" lang="en-US" altLang="ja-JP"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cs typeface="+mn-cs"/>
              </a:rPr>
              <a:t>申込要領</a:t>
            </a:r>
            <a:endParaRPr kumimoji="1" lang="ja-JP" altLang="en-US" sz="2800" b="1" i="0" u="none" strike="noStrike" kern="1200" cap="none" spc="0" normalizeH="0" baseline="0" noProof="0" dirty="0">
              <a:ln>
                <a:noFill/>
              </a:ln>
              <a:solidFill>
                <a:srgbClr val="005BA2"/>
              </a:solidFill>
              <a:effectLst>
                <a:outerShdw blurRad="38100" dist="38100" dir="2700000" algn="tl">
                  <a:srgbClr val="000000">
                    <a:alpha val="43137"/>
                  </a:srgbClr>
                </a:outerShdw>
              </a:effectLst>
              <a:uLnTx/>
              <a:uFillTx/>
              <a:latin typeface="Corbel" panose="020B0503020204020204"/>
              <a:ea typeface="ＭＳ ゴシック" panose="020B0609070205080204" pitchFamily="49" charset="-128"/>
              <a:cs typeface="+mn-cs"/>
            </a:endParaRPr>
          </a:p>
          <a:p>
            <a:endParaRPr kumimoji="1" lang="en-US" altLang="ja-JP" sz="1200" dirty="0">
              <a:solidFill>
                <a:srgbClr val="000000"/>
              </a:solidFill>
              <a:latin typeface="Meiryo UI" panose="020B0604030504040204" pitchFamily="50" charset="-128"/>
              <a:ea typeface="Meiryo UI" panose="020B0604030504040204" pitchFamily="50" charset="-128"/>
            </a:endParaRPr>
          </a:p>
          <a:p>
            <a:endParaRPr kumimoji="1" lang="en-US" altLang="ja-JP" sz="1200" dirty="0">
              <a:solidFill>
                <a:srgbClr val="000000"/>
              </a:solidFill>
              <a:latin typeface="Meiryo UI" panose="020B0604030504040204" pitchFamily="50" charset="-128"/>
              <a:ea typeface="Meiryo UI" panose="020B0604030504040204" pitchFamily="50" charset="-128"/>
            </a:endParaRPr>
          </a:p>
          <a:p>
            <a:endParaRPr kumimoji="1" lang="en-US" altLang="ja-JP" sz="1200" dirty="0">
              <a:solidFill>
                <a:srgbClr val="000000"/>
              </a:solidFill>
              <a:latin typeface="Meiryo UI" panose="020B0604030504040204" pitchFamily="50" charset="-128"/>
              <a:ea typeface="Meiryo UI" panose="020B0604030504040204" pitchFamily="50" charset="-128"/>
            </a:endParaRPr>
          </a:p>
          <a:p>
            <a:r>
              <a:rPr kumimoji="1" lang="ja-JP" altLang="en-US" sz="1200" dirty="0">
                <a:solidFill>
                  <a:srgbClr val="000000"/>
                </a:solidFill>
                <a:latin typeface="Meiryo UI" panose="020B0604030504040204" pitchFamily="50" charset="-128"/>
                <a:ea typeface="Meiryo UI" panose="020B0604030504040204" pitchFamily="50" charset="-128"/>
              </a:rPr>
              <a:t>本研修会はウェブ会議ツール（</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ウェビナー）を利用したライブ配信の研修会です。</a:t>
            </a:r>
          </a:p>
          <a:p>
            <a:r>
              <a:rPr kumimoji="1" lang="ja-JP" altLang="en-US" sz="1200" dirty="0">
                <a:solidFill>
                  <a:srgbClr val="000000"/>
                </a:solidFill>
                <a:latin typeface="Meiryo UI" panose="020B0604030504040204" pitchFamily="50" charset="-128"/>
                <a:ea typeface="Meiryo UI" panose="020B0604030504040204" pitchFamily="50" charset="-128"/>
              </a:rPr>
              <a:t>日本薬剤師研修センターの研修受講単位を交付いたしますので、以下の注意事項を必ずご確認のうえ、中巨摩東薬剤師会ホームページよりお申込みください。</a:t>
            </a:r>
          </a:p>
          <a:p>
            <a:r>
              <a:rPr kumimoji="1" lang="ja-JP" altLang="en-US" sz="1200" dirty="0">
                <a:solidFill>
                  <a:srgbClr val="000000"/>
                </a:solidFill>
                <a:latin typeface="Meiryo UI" panose="020B0604030504040204" pitchFamily="50" charset="-128"/>
                <a:ea typeface="Meiryo UI" panose="020B0604030504040204" pitchFamily="50" charset="-128"/>
              </a:rPr>
              <a:t>締め切り：</a:t>
            </a:r>
            <a:r>
              <a:rPr kumimoji="1" lang="en-US" altLang="ja-JP" sz="1200" dirty="0">
                <a:solidFill>
                  <a:srgbClr val="000000"/>
                </a:solidFill>
                <a:latin typeface="Meiryo UI" panose="020B0604030504040204" pitchFamily="50" charset="-128"/>
                <a:ea typeface="Meiryo UI" panose="020B0604030504040204" pitchFamily="50" charset="-128"/>
              </a:rPr>
              <a:t>11</a:t>
            </a:r>
            <a:r>
              <a:rPr kumimoji="1" lang="ja-JP" altLang="en-US" sz="1200" dirty="0">
                <a:solidFill>
                  <a:srgbClr val="000000"/>
                </a:solidFill>
                <a:latin typeface="Meiryo UI" panose="020B0604030504040204" pitchFamily="50" charset="-128"/>
                <a:ea typeface="Meiryo UI" panose="020B0604030504040204" pitchFamily="50" charset="-128"/>
              </a:rPr>
              <a:t>月</a:t>
            </a:r>
            <a:r>
              <a:rPr kumimoji="1" lang="en-US" altLang="ja-JP" sz="1200" dirty="0">
                <a:solidFill>
                  <a:srgbClr val="000000"/>
                </a:solidFill>
                <a:latin typeface="Meiryo UI" panose="020B0604030504040204" pitchFamily="50" charset="-128"/>
                <a:ea typeface="Meiryo UI" panose="020B0604030504040204" pitchFamily="50" charset="-128"/>
              </a:rPr>
              <a:t>17</a:t>
            </a:r>
            <a:r>
              <a:rPr kumimoji="1" lang="ja-JP" altLang="en-US" sz="1200" dirty="0">
                <a:solidFill>
                  <a:srgbClr val="000000"/>
                </a:solidFill>
                <a:latin typeface="Meiryo UI" panose="020B0604030504040204" pitchFamily="50" charset="-128"/>
                <a:ea typeface="Meiryo UI" panose="020B0604030504040204" pitchFamily="50" charset="-128"/>
              </a:rPr>
              <a:t>日</a:t>
            </a:r>
            <a:r>
              <a:rPr kumimoji="1" lang="en-US" altLang="ja-JP" sz="1200" dirty="0">
                <a:solidFill>
                  <a:srgbClr val="000000"/>
                </a:solidFill>
                <a:latin typeface="Meiryo UI" panose="020B0604030504040204" pitchFamily="50" charset="-128"/>
                <a:ea typeface="Meiryo UI" panose="020B0604030504040204" pitchFamily="50" charset="-128"/>
              </a:rPr>
              <a:t>(</a:t>
            </a:r>
            <a:r>
              <a:rPr kumimoji="1" lang="ja-JP" altLang="en-US" sz="1200" dirty="0">
                <a:solidFill>
                  <a:srgbClr val="000000"/>
                </a:solidFill>
                <a:latin typeface="Meiryo UI" panose="020B0604030504040204" pitchFamily="50" charset="-128"/>
                <a:ea typeface="Meiryo UI" panose="020B0604030504040204" pitchFamily="50" charset="-128"/>
              </a:rPr>
              <a:t>火</a:t>
            </a:r>
            <a:r>
              <a:rPr kumimoji="1" lang="en-US" altLang="ja-JP" sz="1200" dirty="0">
                <a:solidFill>
                  <a:srgbClr val="000000"/>
                </a:solidFill>
                <a:latin typeface="Meiryo UI" panose="020B0604030504040204" pitchFamily="50" charset="-128"/>
                <a:ea typeface="Meiryo UI" panose="020B0604030504040204" pitchFamily="50" charset="-128"/>
              </a:rPr>
              <a:t>)</a:t>
            </a:r>
          </a:p>
          <a:p>
            <a:endParaRPr kumimoji="1" lang="en-US" altLang="ja-JP" sz="1200" dirty="0">
              <a:solidFill>
                <a:srgbClr val="000000"/>
              </a:solidFill>
              <a:latin typeface="Meiryo UI" panose="020B0604030504040204" pitchFamily="50" charset="-128"/>
              <a:ea typeface="Meiryo UI" panose="020B0604030504040204" pitchFamily="50" charset="-128"/>
            </a:endParaRPr>
          </a:p>
          <a:p>
            <a:r>
              <a:rPr kumimoji="1" lang="en-US" altLang="ja-JP" sz="1200" dirty="0">
                <a:solidFill>
                  <a:srgbClr val="000000"/>
                </a:solidFill>
                <a:latin typeface="Meiryo UI" panose="020B0604030504040204" pitchFamily="50" charset="-128"/>
                <a:ea typeface="Meiryo UI" panose="020B0604030504040204" pitchFamily="50" charset="-128"/>
              </a:rPr>
              <a:t>【</a:t>
            </a:r>
            <a:r>
              <a:rPr kumimoji="1" lang="ja-JP" altLang="en-US" sz="1200" dirty="0">
                <a:solidFill>
                  <a:srgbClr val="000000"/>
                </a:solidFill>
                <a:latin typeface="Meiryo UI" panose="020B0604030504040204" pitchFamily="50" charset="-128"/>
                <a:ea typeface="Meiryo UI" panose="020B0604030504040204" pitchFamily="50" charset="-128"/>
              </a:rPr>
              <a:t>申し込み方法</a:t>
            </a:r>
            <a:r>
              <a:rPr kumimoji="1" lang="en-US" altLang="ja-JP" sz="1200" dirty="0">
                <a:solidFill>
                  <a:srgbClr val="000000"/>
                </a:solidFill>
                <a:latin typeface="Meiryo UI" panose="020B0604030504040204" pitchFamily="50" charset="-128"/>
                <a:ea typeface="Meiryo UI" panose="020B0604030504040204" pitchFamily="50" charset="-128"/>
              </a:rPr>
              <a:t>】</a:t>
            </a:r>
          </a:p>
          <a:p>
            <a:r>
              <a:rPr kumimoji="1" lang="ja-JP" altLang="en-US" sz="1200" dirty="0">
                <a:solidFill>
                  <a:srgbClr val="000000"/>
                </a:solidFill>
                <a:latin typeface="Meiryo UI" panose="020B0604030504040204" pitchFamily="50" charset="-128"/>
                <a:ea typeface="Meiryo UI" panose="020B0604030504040204" pitchFamily="50" charset="-128"/>
              </a:rPr>
              <a:t>中巨摩東薬剤師会 トップページ＞②新着情報・トピックス＞申し込みフォーム＞③申し込みフォーム</a:t>
            </a:r>
            <a:endParaRPr kumimoji="1" lang="en-US" altLang="ja-JP" sz="1200" dirty="0">
              <a:solidFill>
                <a:srgbClr val="000000"/>
              </a:solidFill>
              <a:latin typeface="Meiryo UI" panose="020B0604030504040204" pitchFamily="50" charset="-128"/>
              <a:ea typeface="Meiryo UI" panose="020B0604030504040204" pitchFamily="50" charset="-128"/>
            </a:endParaRPr>
          </a:p>
          <a:p>
            <a:r>
              <a:rPr kumimoji="1" lang="ja-JP" altLang="en-US" sz="1200" dirty="0">
                <a:solidFill>
                  <a:srgbClr val="000000"/>
                </a:solidFill>
                <a:latin typeface="Meiryo UI" panose="020B0604030504040204" pitchFamily="50" charset="-128"/>
                <a:ea typeface="Meiryo UI" panose="020B0604030504040204" pitchFamily="50" charset="-128"/>
              </a:rPr>
              <a:t>が開きます。タイトル・開催日時・注意事項を確認し、入力をお願いします。</a:t>
            </a:r>
          </a:p>
          <a:p>
            <a:r>
              <a:rPr kumimoji="1" lang="ja-JP" altLang="en-US" sz="1200" dirty="0">
                <a:solidFill>
                  <a:srgbClr val="000000"/>
                </a:solidFill>
                <a:latin typeface="Meiryo UI" panose="020B0604030504040204" pitchFamily="50" charset="-128"/>
                <a:ea typeface="Meiryo UI" panose="020B0604030504040204" pitchFamily="50" charset="-128"/>
              </a:rPr>
              <a:t>入力いただいた内容は、研修会受講に必要なパスコード等の送信及び研修認定薬剤師制度の単位取得申請に使用しますので、正確に入力してください。</a:t>
            </a:r>
            <a:endParaRPr kumimoji="1" lang="en-US" altLang="ja-JP" sz="1200" dirty="0">
              <a:solidFill>
                <a:srgbClr val="000000"/>
              </a:solidFill>
              <a:latin typeface="Meiryo UI" panose="020B0604030504040204" pitchFamily="50" charset="-128"/>
              <a:ea typeface="Meiryo UI" panose="020B0604030504040204" pitchFamily="50" charset="-128"/>
            </a:endParaRPr>
          </a:p>
          <a:p>
            <a:r>
              <a:rPr kumimoji="1" lang="ja-JP" altLang="en-US" sz="1200" dirty="0">
                <a:solidFill>
                  <a:srgbClr val="000000"/>
                </a:solidFill>
                <a:latin typeface="Meiryo UI" panose="020B0604030504040204" pitchFamily="50" charset="-128"/>
                <a:ea typeface="Meiryo UI" panose="020B0604030504040204" pitchFamily="50" charset="-128"/>
              </a:rPr>
              <a:t>また、いただいた個人情報は本研修会の管理・運営のみに使用します。</a:t>
            </a:r>
            <a:endParaRPr kumimoji="1" lang="en-US" altLang="ja-JP" sz="1200" dirty="0">
              <a:solidFill>
                <a:srgbClr val="000000"/>
              </a:solidFill>
              <a:latin typeface="Meiryo UI" panose="020B0604030504040204" pitchFamily="50" charset="-128"/>
              <a:ea typeface="Meiryo UI" panose="020B0604030504040204" pitchFamily="50" charset="-128"/>
            </a:endParaRPr>
          </a:p>
          <a:p>
            <a:endParaRPr kumimoji="1" lang="en-US" altLang="ja-JP" sz="1200" dirty="0">
              <a:solidFill>
                <a:srgbClr val="000000"/>
              </a:solidFill>
              <a:latin typeface="Meiryo UI" panose="020B0604030504040204" pitchFamily="50" charset="-128"/>
              <a:ea typeface="Meiryo UI" panose="020B0604030504040204" pitchFamily="50" charset="-128"/>
            </a:endParaRPr>
          </a:p>
          <a:p>
            <a:r>
              <a:rPr kumimoji="1" lang="en-US" altLang="ja-JP" sz="1200" dirty="0">
                <a:solidFill>
                  <a:srgbClr val="000000"/>
                </a:solidFill>
                <a:latin typeface="Meiryo UI" panose="020B0604030504040204" pitchFamily="50" charset="-128"/>
                <a:ea typeface="Meiryo UI" panose="020B0604030504040204" pitchFamily="50" charset="-128"/>
              </a:rPr>
              <a:t>【</a:t>
            </a:r>
            <a:r>
              <a:rPr kumimoji="1" lang="ja-JP" altLang="en-US" sz="1200" dirty="0">
                <a:solidFill>
                  <a:srgbClr val="000000"/>
                </a:solidFill>
                <a:latin typeface="Meiryo UI" panose="020B0604030504040204" pitchFamily="50" charset="-128"/>
                <a:ea typeface="Meiryo UI" panose="020B0604030504040204" pitchFamily="50" charset="-128"/>
              </a:rPr>
              <a:t>注意事項</a:t>
            </a:r>
            <a:r>
              <a:rPr kumimoji="1" lang="en-US" altLang="ja-JP" sz="1200" dirty="0">
                <a:solidFill>
                  <a:srgbClr val="000000"/>
                </a:solidFill>
                <a:latin typeface="Meiryo UI" panose="020B0604030504040204" pitchFamily="50" charset="-128"/>
                <a:ea typeface="Meiryo UI" panose="020B0604030504040204" pitchFamily="50" charset="-128"/>
              </a:rPr>
              <a:t>】</a:t>
            </a:r>
          </a:p>
          <a:p>
            <a:pPr marL="228600" indent="-228600">
              <a:buFont typeface="+mj-lt"/>
              <a:buAutoNum type="arabicPeriod"/>
            </a:pPr>
            <a:r>
              <a:rPr kumimoji="1" lang="ja-JP" altLang="en-US" sz="1200" dirty="0">
                <a:solidFill>
                  <a:srgbClr val="000000"/>
                </a:solidFill>
                <a:latin typeface="Meiryo UI" panose="020B0604030504040204" pitchFamily="50" charset="-128"/>
                <a:ea typeface="Meiryo UI" panose="020B0604030504040204" pitchFamily="50" charset="-128"/>
              </a:rPr>
              <a:t>申込後に確認のメールをお送りします。確認メールは事務手続きの関係で数日お時間をいただくことがございますのでご承知おきください。申込内容の修正、キャンセル、申込確認メールが届かない等の場合は以下の連絡先までご連絡ください。</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228600" indent="-228600">
              <a:buFont typeface="+mj-lt"/>
              <a:buAutoNum type="arabicPeriod"/>
            </a:pPr>
            <a:r>
              <a:rPr kumimoji="1" lang="ja-JP" altLang="en-US" sz="1200" dirty="0">
                <a:solidFill>
                  <a:srgbClr val="000000"/>
                </a:solidFill>
                <a:latin typeface="Meiryo UI" panose="020B0604030504040204" pitchFamily="50" charset="-128"/>
                <a:ea typeface="Meiryo UI" panose="020B0604030504040204" pitchFamily="50" charset="-128"/>
              </a:rPr>
              <a:t>ウェブ会議ツール（</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ウェビナー）の視聴に必要な</a:t>
            </a:r>
            <a:r>
              <a:rPr kumimoji="1" lang="en-US" altLang="ja-JP" sz="1200" dirty="0">
                <a:solidFill>
                  <a:srgbClr val="000000"/>
                </a:solidFill>
                <a:latin typeface="Meiryo UI" panose="020B0604030504040204" pitchFamily="50" charset="-128"/>
                <a:ea typeface="Meiryo UI" panose="020B0604030504040204" pitchFamily="50" charset="-128"/>
              </a:rPr>
              <a:t>URL</a:t>
            </a:r>
            <a:r>
              <a:rPr kumimoji="1" lang="ja-JP" altLang="en-US" sz="1200" dirty="0">
                <a:solidFill>
                  <a:srgbClr val="000000"/>
                </a:solidFill>
                <a:latin typeface="Meiryo UI" panose="020B0604030504040204" pitchFamily="50" charset="-128"/>
                <a:ea typeface="Meiryo UI" panose="020B0604030504040204" pitchFamily="50" charset="-128"/>
              </a:rPr>
              <a:t>は開催４日前を目安にメールにてお送りします。 また、メールは申込者専用となります。受講用メールを転送すると研修会用</a:t>
            </a:r>
            <a:r>
              <a:rPr kumimoji="1" lang="en-US" altLang="ja-JP" sz="1200" dirty="0">
                <a:solidFill>
                  <a:srgbClr val="000000"/>
                </a:solidFill>
                <a:latin typeface="Meiryo UI" panose="020B0604030504040204" pitchFamily="50" charset="-128"/>
                <a:ea typeface="Meiryo UI" panose="020B0604030504040204" pitchFamily="50" charset="-128"/>
              </a:rPr>
              <a:t>Web</a:t>
            </a:r>
            <a:r>
              <a:rPr kumimoji="1" lang="ja-JP" altLang="en-US" sz="1200" dirty="0">
                <a:solidFill>
                  <a:srgbClr val="000000"/>
                </a:solidFill>
                <a:latin typeface="Meiryo UI" panose="020B0604030504040204" pitchFamily="50" charset="-128"/>
                <a:ea typeface="Meiryo UI" panose="020B0604030504040204" pitchFamily="50" charset="-128"/>
              </a:rPr>
              <a:t>サイトへアクセスできなくなる場合があります。</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228600" indent="-228600">
              <a:buFont typeface="+mj-lt"/>
              <a:buAutoNum type="arabicPeriod"/>
            </a:pPr>
            <a:r>
              <a:rPr kumimoji="1" lang="ja-JP" altLang="en-US" sz="1200" dirty="0">
                <a:solidFill>
                  <a:srgbClr val="000000"/>
                </a:solidFill>
                <a:latin typeface="Meiryo UI" panose="020B0604030504040204" pitchFamily="50" charset="-128"/>
                <a:ea typeface="Meiryo UI" panose="020B0604030504040204" pitchFamily="50" charset="-128"/>
              </a:rPr>
              <a:t>研修会で使用する</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ウェビナーに係る費用はありません。ただし、非会員の方は受講料として</a:t>
            </a:r>
            <a:r>
              <a:rPr kumimoji="1" lang="en-US" altLang="ja-JP" sz="1200" dirty="0">
                <a:solidFill>
                  <a:srgbClr val="000000"/>
                </a:solidFill>
                <a:latin typeface="Meiryo UI" panose="020B0604030504040204" pitchFamily="50" charset="-128"/>
                <a:ea typeface="Meiryo UI" panose="020B0604030504040204" pitchFamily="50" charset="-128"/>
              </a:rPr>
              <a:t>1,000</a:t>
            </a:r>
            <a:r>
              <a:rPr kumimoji="1" lang="ja-JP" altLang="en-US" sz="1200" dirty="0">
                <a:solidFill>
                  <a:srgbClr val="000000"/>
                </a:solidFill>
                <a:latin typeface="Meiryo UI" panose="020B0604030504040204" pitchFamily="50" charset="-128"/>
                <a:ea typeface="Meiryo UI" panose="020B0604030504040204" pitchFamily="50" charset="-128"/>
              </a:rPr>
              <a:t>円（消費税込）を申し受けます。また、</a:t>
            </a:r>
            <a:r>
              <a:rPr kumimoji="1" lang="en-US" altLang="ja-JP" sz="1200" dirty="0">
                <a:solidFill>
                  <a:srgbClr val="000000"/>
                </a:solidFill>
                <a:latin typeface="Meiryo UI" panose="020B0604030504040204" pitchFamily="50" charset="-128"/>
                <a:ea typeface="Meiryo UI" panose="020B0604030504040204" pitchFamily="50" charset="-128"/>
              </a:rPr>
              <a:t>Web</a:t>
            </a:r>
            <a:r>
              <a:rPr kumimoji="1" lang="ja-JP" altLang="en-US" sz="1200" dirty="0">
                <a:solidFill>
                  <a:srgbClr val="000000"/>
                </a:solidFill>
                <a:latin typeface="Meiryo UI" panose="020B0604030504040204" pitchFamily="50" charset="-128"/>
                <a:ea typeface="Meiryo UI" panose="020B0604030504040204" pitchFamily="50" charset="-128"/>
              </a:rPr>
              <a:t>使用による通信料は受講者の負担となります。</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228600" indent="-228600">
              <a:buFont typeface="+mj-lt"/>
              <a:buAutoNum type="arabicPeriod"/>
            </a:pPr>
            <a:r>
              <a:rPr kumimoji="1" lang="ja-JP" altLang="en-US" sz="1200" dirty="0">
                <a:solidFill>
                  <a:srgbClr val="000000"/>
                </a:solidFill>
                <a:latin typeface="Meiryo UI" panose="020B0604030504040204" pitchFamily="50" charset="-128"/>
                <a:ea typeface="Meiryo UI" panose="020B0604030504040204" pitchFamily="50" charset="-128"/>
              </a:rPr>
              <a:t>研修単位ご希望の方へ</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en-US" altLang="ja-JP" sz="1200" dirty="0">
                <a:solidFill>
                  <a:srgbClr val="000000"/>
                </a:solidFill>
                <a:latin typeface="Meiryo UI" panose="020B0604030504040204" pitchFamily="50" charset="-128"/>
                <a:ea typeface="Meiryo UI" panose="020B0604030504040204" pitchFamily="50" charset="-128"/>
              </a:rPr>
              <a:t>PECS</a:t>
            </a:r>
            <a:r>
              <a:rPr kumimoji="1" lang="ja-JP" altLang="en-US" sz="1200" dirty="0">
                <a:solidFill>
                  <a:srgbClr val="000000"/>
                </a:solidFill>
                <a:latin typeface="Meiryo UI" panose="020B0604030504040204" pitchFamily="50" charset="-128"/>
                <a:ea typeface="Meiryo UI" panose="020B0604030504040204" pitchFamily="50" charset="-128"/>
              </a:rPr>
              <a:t>の登録完了後に本研修会の受講申込を行ってください。</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dirty="0">
                <a:solidFill>
                  <a:srgbClr val="000000"/>
                </a:solidFill>
                <a:latin typeface="Meiryo UI" panose="020B0604030504040204" pitchFamily="50" charset="-128"/>
                <a:ea typeface="Meiryo UI" panose="020B0604030504040204" pitchFamily="50" charset="-128"/>
              </a:rPr>
              <a:t>受講申込時の設問「研修受講単位の取得確認」において必ず「希望する」を選択してください。また、その他の項目についても誤りのないよう入力してください。</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dirty="0">
                <a:solidFill>
                  <a:srgbClr val="000000"/>
                </a:solidFill>
                <a:latin typeface="Meiryo UI" panose="020B0604030504040204" pitchFamily="50" charset="-128"/>
                <a:ea typeface="Meiryo UI" panose="020B0604030504040204" pitchFamily="50" charset="-128"/>
              </a:rPr>
              <a:t>受講申込時に使用した氏名にて</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ウェビナーに接続してください。ウェビナー接続時に薬局名やニックネーム等を使用し、申込時の氏名と異なる（個人が特定されない）場合には単位は交付されません。</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dirty="0">
                <a:solidFill>
                  <a:srgbClr val="000000"/>
                </a:solidFill>
                <a:latin typeface="Meiryo UI" panose="020B0604030504040204" pitchFamily="50" charset="-128"/>
                <a:ea typeface="Meiryo UI" panose="020B0604030504040204" pitchFamily="50" charset="-128"/>
              </a:rPr>
              <a:t>講演中の各自の受講履歴管理は</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内で自動的に記録します。１つの端末で複数名にて視聴しても単位取得できるのは１名となります。他者と異なるメールアドレスにて申込を行い、視聴する端末についても他者と共有しないでしてください。</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dirty="0">
                <a:solidFill>
                  <a:srgbClr val="000000"/>
                </a:solidFill>
                <a:latin typeface="Meiryo UI" panose="020B0604030504040204" pitchFamily="50" charset="-128"/>
                <a:ea typeface="Meiryo UI" panose="020B0604030504040204" pitchFamily="50" charset="-128"/>
              </a:rPr>
              <a:t>単位取得には開始時から終了時までの受講履歴が必要となります。遅刻や途中退出した場合、また回線や端末の不具合等により受講履歴が途切れた場合には単位は交付されません。</a:t>
            </a:r>
            <a:endParaRPr kumimoji="1" lang="en-US" altLang="ja-JP" sz="1200" dirty="0">
              <a:solidFill>
                <a:srgbClr val="000000"/>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kumimoji="1" lang="ja-JP" altLang="en-US" sz="1200" dirty="0">
                <a:solidFill>
                  <a:srgbClr val="000000"/>
                </a:solidFill>
                <a:latin typeface="Meiryo UI" panose="020B0604030504040204" pitchFamily="50" charset="-128"/>
                <a:ea typeface="Meiryo UI" panose="020B0604030504040204" pitchFamily="50" charset="-128"/>
              </a:rPr>
              <a:t>中巨摩東薬剤師会</a:t>
            </a:r>
            <a:r>
              <a:rPr kumimoji="1" lang="en-US" altLang="ja-JP" sz="1200" dirty="0">
                <a:solidFill>
                  <a:srgbClr val="000000"/>
                </a:solidFill>
                <a:latin typeface="Meiryo UI" panose="020B0604030504040204" pitchFamily="50" charset="-128"/>
                <a:ea typeface="Meiryo UI" panose="020B0604030504040204" pitchFamily="50" charset="-128"/>
              </a:rPr>
              <a:t>HP</a:t>
            </a:r>
            <a:r>
              <a:rPr kumimoji="1" lang="ja-JP" altLang="en-US" sz="1200" dirty="0">
                <a:solidFill>
                  <a:srgbClr val="000000"/>
                </a:solidFill>
                <a:latin typeface="Meiryo UI" panose="020B0604030504040204" pitchFamily="50" charset="-128"/>
                <a:ea typeface="Meiryo UI" panose="020B0604030504040204" pitchFamily="50" charset="-128"/>
              </a:rPr>
              <a:t>内の受講申込フォーム及び</a:t>
            </a:r>
            <a:r>
              <a:rPr kumimoji="1" lang="en-US" altLang="ja-JP" sz="1200" dirty="0">
                <a:solidFill>
                  <a:srgbClr val="000000"/>
                </a:solidFill>
                <a:latin typeface="Meiryo UI" panose="020B0604030504040204" pitchFamily="50" charset="-128"/>
                <a:ea typeface="Meiryo UI" panose="020B0604030504040204" pitchFamily="50" charset="-128"/>
              </a:rPr>
              <a:t>Zoom</a:t>
            </a:r>
            <a:r>
              <a:rPr kumimoji="1" lang="ja-JP" altLang="en-US" sz="1200" dirty="0">
                <a:solidFill>
                  <a:srgbClr val="000000"/>
                </a:solidFill>
                <a:latin typeface="Meiryo UI" panose="020B0604030504040204" pitchFamily="50" charset="-128"/>
                <a:ea typeface="Meiryo UI" panose="020B0604030504040204" pitchFamily="50" charset="-128"/>
              </a:rPr>
              <a:t>ウェビナーより出力した情報をもとに、研修会終了後日本薬剤師研修センターへ終了報告を行います。その後該当者には単位が交付されますので各自</a:t>
            </a:r>
            <a:r>
              <a:rPr kumimoji="1" lang="en-US" altLang="ja-JP" sz="1200" dirty="0">
                <a:solidFill>
                  <a:srgbClr val="000000"/>
                </a:solidFill>
                <a:latin typeface="Meiryo UI" panose="020B0604030504040204" pitchFamily="50" charset="-128"/>
                <a:ea typeface="Meiryo UI" panose="020B0604030504040204" pitchFamily="50" charset="-128"/>
              </a:rPr>
              <a:t>PECS</a:t>
            </a:r>
            <a:r>
              <a:rPr kumimoji="1" lang="ja-JP" altLang="en-US" sz="1200" dirty="0">
                <a:solidFill>
                  <a:srgbClr val="000000"/>
                </a:solidFill>
                <a:latin typeface="Meiryo UI" panose="020B0604030504040204" pitchFamily="50" charset="-128"/>
                <a:ea typeface="Meiryo UI" panose="020B0604030504040204" pitchFamily="50" charset="-128"/>
              </a:rPr>
              <a:t>内の薬剤師メニュー「受講歴一覧」にてご確認ください。</a:t>
            </a:r>
          </a:p>
        </p:txBody>
      </p:sp>
      <p:sp>
        <p:nvSpPr>
          <p:cNvPr id="17" name="テキスト ボックス 16">
            <a:extLst>
              <a:ext uri="{FF2B5EF4-FFF2-40B4-BE49-F238E27FC236}">
                <a16:creationId xmlns:a16="http://schemas.microsoft.com/office/drawing/2014/main" id="{CD2FA6DC-E431-CF69-3447-81F92C80954D}"/>
              </a:ext>
            </a:extLst>
          </p:cNvPr>
          <p:cNvSpPr txBox="1"/>
          <p:nvPr/>
        </p:nvSpPr>
        <p:spPr>
          <a:xfrm>
            <a:off x="206037" y="8660494"/>
            <a:ext cx="6469083" cy="954107"/>
          </a:xfrm>
          <a:prstGeom prst="rect">
            <a:avLst/>
          </a:prstGeom>
          <a:noFill/>
        </p:spPr>
        <p:txBody>
          <a:bodyPr wrap="square" rtlCol="0">
            <a:spAutoFit/>
          </a:bodyPr>
          <a:lstStyle/>
          <a:p>
            <a:r>
              <a:rPr kumimoji="1" lang="en-US" altLang="ja-JP" sz="800" dirty="0">
                <a:latin typeface="Meiryo UI" panose="020B0604030504040204" pitchFamily="34" charset="-128"/>
                <a:ea typeface="Meiryo UI" panose="020B0604030504040204" pitchFamily="34" charset="-128"/>
              </a:rPr>
              <a:t>【</a:t>
            </a:r>
            <a:r>
              <a:rPr kumimoji="1" lang="ja-JP" altLang="en-US" sz="800" dirty="0">
                <a:latin typeface="Meiryo UI" panose="020B0604030504040204" pitchFamily="34" charset="-128"/>
                <a:ea typeface="Meiryo UI" panose="020B0604030504040204" pitchFamily="34" charset="-128"/>
              </a:rPr>
              <a:t>個人情報の取り扱いについて</a:t>
            </a:r>
            <a:r>
              <a:rPr kumimoji="1" lang="en-US" altLang="ja-JP" sz="800" dirty="0">
                <a:latin typeface="Meiryo UI" panose="020B0604030504040204" pitchFamily="34" charset="-128"/>
                <a:ea typeface="Meiryo UI" panose="020B0604030504040204" pitchFamily="34" charset="-128"/>
              </a:rPr>
              <a:t>】</a:t>
            </a:r>
          </a:p>
          <a:p>
            <a:r>
              <a:rPr kumimoji="1" lang="ja-JP" altLang="en-US" sz="800" dirty="0">
                <a:latin typeface="Meiryo UI" panose="020B0604030504040204" pitchFamily="34" charset="-128"/>
                <a:ea typeface="Meiryo UI" panose="020B0604030504040204" pitchFamily="34" charset="-128"/>
              </a:rPr>
              <a:t>お名前、所属、連絡先など取得した個人情報は、個人情報保護法及び当社社内規定に従い適正に管理します。また、取得した個人情報は、本講演会の運営、医療・医薬品情報の提供、講演会等の案内の目的その他の当社が公表している利用目的以外には使用せず、法令で定められた場合を除き、ご本人の同意を得ずに第三者に提供することはありません。なお、当社の個人情報保護に関する取り組みにつきましては、以下のサイトをご参照ください。</a:t>
            </a:r>
            <a:endParaRPr kumimoji="1" lang="en-US" altLang="ja-JP" sz="800" dirty="0">
              <a:latin typeface="Meiryo UI" panose="020B0604030504040204" pitchFamily="34" charset="-128"/>
              <a:ea typeface="Meiryo UI" panose="020B0604030504040204" pitchFamily="34" charset="-128"/>
            </a:endParaRPr>
          </a:p>
          <a:p>
            <a:r>
              <a:rPr kumimoji="1" lang="en" altLang="ja-JP" sz="800" dirty="0">
                <a:latin typeface="Meiryo UI" panose="020B0604030504040204" pitchFamily="34" charset="-128"/>
                <a:ea typeface="Meiryo UI" panose="020B0604030504040204" pitchFamily="34" charset="-128"/>
              </a:rPr>
              <a:t>https://www.kissei.co.jp/policy/</a:t>
            </a:r>
          </a:p>
          <a:p>
            <a:r>
              <a:rPr kumimoji="1" lang="ja-JP" altLang="en-US" sz="800" dirty="0">
                <a:latin typeface="Meiryo UI" panose="020B0604030504040204" pitchFamily="34" charset="-128"/>
                <a:ea typeface="Meiryo UI" panose="020B0604030504040204" pitchFamily="34" charset="-128"/>
              </a:rPr>
              <a:t>責任者：キッセイ薬品工業株式会社　松本支店　山梨営業所　所長　岡崎 武祥 </a:t>
            </a:r>
            <a:endParaRPr kumimoji="1" lang="en-US" altLang="ja-JP" sz="800" dirty="0">
              <a:latin typeface="Meiryo UI" panose="020B0604030504040204" pitchFamily="34" charset="-128"/>
              <a:ea typeface="Meiryo UI" panose="020B0604030504040204" pitchFamily="34" charset="-128"/>
            </a:endParaRPr>
          </a:p>
          <a:p>
            <a:r>
              <a:rPr kumimoji="1" lang="en" altLang="ja-JP" sz="800" dirty="0">
                <a:latin typeface="Meiryo UI" panose="020B0604030504040204" pitchFamily="34" charset="-128"/>
                <a:ea typeface="Meiryo UI" panose="020B0604030504040204" pitchFamily="34" charset="-128"/>
              </a:rPr>
              <a:t>TEL</a:t>
            </a:r>
            <a:r>
              <a:rPr kumimoji="1" lang="ja-JP" altLang="en" sz="800" dirty="0">
                <a:latin typeface="Meiryo UI" panose="020B0604030504040204" pitchFamily="34" charset="-128"/>
                <a:ea typeface="Meiryo UI" panose="020B0604030504040204" pitchFamily="34" charset="-128"/>
              </a:rPr>
              <a:t>：</a:t>
            </a:r>
            <a:r>
              <a:rPr kumimoji="1" lang="en-US" altLang="ja-JP" sz="800" dirty="0">
                <a:latin typeface="Meiryo UI" panose="020B0604030504040204" pitchFamily="34" charset="-128"/>
                <a:ea typeface="Meiryo UI" panose="020B0604030504040204" pitchFamily="34" charset="-128"/>
              </a:rPr>
              <a:t>055</a:t>
            </a:r>
            <a:r>
              <a:rPr kumimoji="1" lang="en" altLang="ja-JP" sz="800" dirty="0">
                <a:latin typeface="Meiryo UI" panose="020B0604030504040204" pitchFamily="34" charset="-128"/>
                <a:ea typeface="Meiryo UI" panose="020B0604030504040204" pitchFamily="34" charset="-128"/>
              </a:rPr>
              <a:t>-236-5362</a:t>
            </a:r>
            <a:r>
              <a:rPr kumimoji="1" lang="ja-JP" altLang="en-US" sz="800" dirty="0">
                <a:latin typeface="Meiryo UI" panose="020B0604030504040204" pitchFamily="34" charset="-128"/>
                <a:ea typeface="Meiryo UI" panose="020B0604030504040204" pitchFamily="34" charset="-128"/>
              </a:rPr>
              <a:t>　　　</a:t>
            </a:r>
            <a:r>
              <a:rPr kumimoji="1" lang="en-US" altLang="ja-JP" sz="800" dirty="0">
                <a:latin typeface="Meiryo UI" panose="020B0604030504040204" pitchFamily="34" charset="-128"/>
                <a:ea typeface="Meiryo UI" panose="020B0604030504040204" pitchFamily="34" charset="-128"/>
              </a:rPr>
              <a:t>Email</a:t>
            </a:r>
            <a:r>
              <a:rPr kumimoji="1" lang="ja-JP" altLang="en-US" sz="800" dirty="0">
                <a:latin typeface="Meiryo UI" panose="020B0604030504040204" pitchFamily="34" charset="-128"/>
                <a:ea typeface="Meiryo UI" panose="020B0604030504040204" pitchFamily="34" charset="-128"/>
              </a:rPr>
              <a:t>：</a:t>
            </a:r>
            <a:r>
              <a:rPr kumimoji="1" lang="en-US" altLang="ja-JP" sz="800" dirty="0">
                <a:latin typeface="Meiryo UI" panose="020B0604030504040204" pitchFamily="34" charset="-128"/>
                <a:ea typeface="Meiryo UI" panose="020B0604030504040204" pitchFamily="34" charset="-128"/>
              </a:rPr>
              <a:t>takeyoshi_okazaki@pharm.kissei.co.jp</a:t>
            </a:r>
            <a:endParaRPr kumimoji="1" lang="en" altLang="ja-JP" sz="8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404988131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658</TotalTime>
  <Words>998</Words>
  <Application>Microsoft Office PowerPoint</Application>
  <PresentationFormat>A4 210 x 297 mm</PresentationFormat>
  <Paragraphs>55</Paragraphs>
  <Slides>2</Slides>
  <Notes>2</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Meiryo UI</vt:lpstr>
      <vt:lpstr>游ゴシック</vt:lpstr>
      <vt:lpstr>Arial</vt:lpstr>
      <vt:lpstr>Corbel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松本 有司</dc:creator>
  <cp:lastModifiedBy>MATSUMOTO Takashi (松本 崇)</cp:lastModifiedBy>
  <cp:revision>13</cp:revision>
  <cp:lastPrinted>2026-02-06T04:02:10Z</cp:lastPrinted>
  <dcterms:created xsi:type="dcterms:W3CDTF">2026-02-06T02:48:15Z</dcterms:created>
  <dcterms:modified xsi:type="dcterms:W3CDTF">2026-10-07T04:14:26Z</dcterms:modified>
</cp:coreProperties>
</file>